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4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0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5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3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1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8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51A02-A35C-44DC-B77F-997BD3331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300" noProof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Generatori </a:t>
            </a:r>
            <a:r>
              <a:rPr lang="hr-HR" sz="5300" noProof="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pseudoslučajnih</a:t>
            </a:r>
            <a:r>
              <a:rPr lang="hr-HR" sz="5300" noProof="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brojeva</a:t>
            </a:r>
            <a:endParaRPr lang="hr-HR" sz="5300" noProof="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39F6F-BB17-4277-83AA-5BFE6D972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93869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r-HR" sz="1200" b="1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Studentski tim: </a:t>
            </a:r>
            <a:r>
              <a:rPr lang="hr-HR" sz="1200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Tanja </a:t>
            </a:r>
            <a:r>
              <a:rPr lang="hr-HR" sz="1200" noProof="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Bertalanić</a:t>
            </a:r>
            <a:endParaRPr lang="hr-HR" sz="1200" noProof="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hr-HR" sz="1200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Josip Koprivnjak</a:t>
            </a:r>
          </a:p>
          <a:p>
            <a:pPr algn="r">
              <a:lnSpc>
                <a:spcPct val="100000"/>
              </a:lnSpc>
            </a:pPr>
            <a:r>
              <a:rPr lang="hr-HR" sz="1200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Leo Marušić</a:t>
            </a:r>
          </a:p>
          <a:p>
            <a:pPr algn="r">
              <a:lnSpc>
                <a:spcPct val="100000"/>
              </a:lnSpc>
            </a:pPr>
            <a:r>
              <a:rPr lang="hr-HR" sz="1200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Vice Sladoljev</a:t>
            </a:r>
          </a:p>
          <a:p>
            <a:pPr algn="r">
              <a:lnSpc>
                <a:spcPct val="100000"/>
              </a:lnSpc>
            </a:pPr>
            <a:endParaRPr lang="hr-HR" sz="1200" noProof="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hr-HR" sz="1200" b="1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Nastavnik:</a:t>
            </a:r>
            <a:r>
              <a:rPr lang="hr-HR" sz="1200" noProof="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prof. dr. sc. Marin Golub</a:t>
            </a:r>
            <a:endParaRPr lang="hr-HR" sz="1200" noProof="0" dirty="0">
              <a:latin typeface="Consolas" panose="020B0609020204030204" pitchFamily="49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504D"/>
          </a:solidFill>
          <a:ln w="38100" cap="rnd">
            <a:solidFill>
              <a:srgbClr val="C350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580DE71-FBED-F9A6-4B88-CFF0D386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49" r="2638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491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BC31-FFB0-4E52-93F4-D2915A4D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noProof="0" dirty="0" err="1">
                <a:latin typeface="Arial Black" panose="020B0A04020102020204" pitchFamily="34" charset="0"/>
              </a:rPr>
              <a:t>Inversive</a:t>
            </a:r>
            <a:r>
              <a:rPr lang="hr-HR" sz="4900" noProof="0" dirty="0">
                <a:latin typeface="Arial Black" panose="020B0A04020102020204" pitchFamily="34" charset="0"/>
              </a:rPr>
              <a:t> </a:t>
            </a:r>
            <a:r>
              <a:rPr lang="hr-HR" sz="4900" noProof="0" dirty="0" err="1">
                <a:latin typeface="Arial Black" panose="020B0A04020102020204" pitchFamily="34" charset="0"/>
              </a:rPr>
              <a:t>congruential</a:t>
            </a:r>
            <a:r>
              <a:rPr lang="hr-HR" sz="4900" noProof="0" dirty="0">
                <a:latin typeface="Arial Black" panose="020B0A04020102020204" pitchFamily="34" charset="0"/>
              </a:rPr>
              <a:t> generator</a:t>
            </a:r>
            <a:endParaRPr lang="hr-HR" noProof="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85A59F-0E68-4F15-80EB-3E4930FF0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Ne linearni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kongruencijalni</a:t>
                </a:r>
                <a:r>
                  <a:rPr lang="hr-HR" noProof="0" dirty="0">
                    <a:latin typeface="Consolas" panose="020B0609020204030204" pitchFamily="49" charset="0"/>
                  </a:rPr>
                  <a:t> generator koji modularni multiplikativni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inverz</a:t>
                </a:r>
                <a:r>
                  <a:rPr lang="hr-HR" noProof="0" dirty="0">
                    <a:latin typeface="Consolas" panose="020B0609020204030204" pitchFamily="49" charset="0"/>
                  </a:rPr>
                  <a:t> (ako postoji) za generiranje sljedećeg broja u nizu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Jednadžba: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noProof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r-HR" sz="2400" i="1" noProof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𝑚𝑜𝑑</m:t>
                                </m:r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𝑎𝑘𝑜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𝑎𝑘𝑜</m:t>
                            </m:r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400" i="1" noProof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Jedan od dobrih odabira parametara je takav da se odaberu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a </a:t>
                </a:r>
                <a:r>
                  <a:rPr lang="hr-HR" noProof="0" dirty="0">
                    <a:latin typeface="Consolas" panose="020B0609020204030204" pitchFamily="49" charset="0"/>
                  </a:rPr>
                  <a:t>i</a:t>
                </a:r>
                <a:r>
                  <a:rPr lang="hr-HR" i="1" noProof="0" dirty="0">
                    <a:latin typeface="Consolas" panose="020B0609020204030204" pitchFamily="49" charset="0"/>
                  </a:rPr>
                  <a:t> c </a:t>
                </a:r>
                <a:r>
                  <a:rPr lang="hr-HR" noProof="0" dirty="0">
                    <a:latin typeface="Consolas" panose="020B0609020204030204" pitchFamily="49" charset="0"/>
                  </a:rPr>
                  <a:t>takvi da polinom </a:t>
                </a:r>
                <a14:m>
                  <m:oMath xmlns:m="http://schemas.openxmlformats.org/officeDocument/2006/math"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noProof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hr-HR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hr-HR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hr-H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hr-H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r-HR" noProof="0" dirty="0">
                    <a:latin typeface="Consolas" panose="020B0609020204030204" pitchFamily="49" charset="0"/>
                  </a:rPr>
                  <a:t> bude primitivan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85A59F-0E68-4F15-80EB-3E4930FF0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14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5CD8-1836-496C-B9A1-707E1330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>
                <a:latin typeface="Arial Black" panose="020B0A04020102020204" pitchFamily="34" charset="0"/>
              </a:rPr>
              <a:t>Xorshift</a:t>
            </a:r>
            <a:endParaRPr lang="hr-HR" noProof="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1DF26-DBD1-471B-A672-F79BDFFDA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56349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Vrlo brzo generiranje brojeva</a:t>
                </a:r>
                <a:r>
                  <a:rPr lang="en-US" dirty="0">
                    <a:latin typeface="Consolas" panose="020B0609020204030204" pitchFamily="49" charset="0"/>
                  </a:rPr>
                  <a:t> </a:t>
                </a:r>
                <a:r>
                  <a:rPr lang="hr-HR" noProof="0" dirty="0">
                    <a:latin typeface="Consolas" panose="020B0609020204030204" pitchFamily="49" charset="0"/>
                  </a:rPr>
                  <a:t>jer se temelji na bit-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shift</a:t>
                </a:r>
                <a:r>
                  <a:rPr lang="hr-HR" noProof="0" dirty="0">
                    <a:latin typeface="Consolas" panose="020B0609020204030204" pitchFamily="49" charset="0"/>
                  </a:rPr>
                  <a:t> operacijama, što računala mogu iznimno brzo iz</a:t>
                </a:r>
                <a:r>
                  <a:rPr lang="en-US" noProof="0" dirty="0" err="1">
                    <a:latin typeface="Consolas" panose="020B0609020204030204" pitchFamily="49" charset="0"/>
                  </a:rPr>
                  <a:t>vesti</a:t>
                </a:r>
                <a:endParaRPr lang="en-US" noProof="0" dirty="0">
                  <a:latin typeface="Consolas" panose="020B0609020204030204" pitchFamily="49" charset="0"/>
                </a:endParaRP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Sam generator ne može proći statističke testove pa se trebaju kombinirati s nekim ne linearnim funkcijama</a:t>
                </a:r>
                <a:endParaRPr lang="en-US" noProof="0" dirty="0">
                  <a:latin typeface="Consolas" panose="020B0609020204030204" pitchFamily="49" charset="0"/>
                </a:endParaRPr>
              </a:p>
              <a:p>
                <a:r>
                  <a:rPr lang="pl-PL" noProof="0" dirty="0">
                    <a:latin typeface="Consolas" panose="020B0609020204030204" pitchFamily="49" charset="0"/>
                  </a:rPr>
                  <a:t>Postoji 32, 64, 128 i 1024 bitni xorshift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noProof="0" dirty="0" err="1">
                    <a:latin typeface="Consolas" panose="020B0609020204030204" pitchFamily="49" charset="0"/>
                  </a:rPr>
                  <a:t>Jednadžba</a:t>
                </a:r>
                <a:r>
                  <a:rPr lang="en-US" noProof="0" dirty="0">
                    <a:latin typeface="Consolas" panose="020B0609020204030204" pitchFamily="49" charset="0"/>
                  </a:rPr>
                  <a:t>: 		   </a:t>
                </a:r>
                <a14:m>
                  <m:oMath xmlns:m="http://schemas.openxmlformats.org/officeDocument/2006/math">
                    <m:r>
                      <a:rPr lang="hr-HR" sz="1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𝑠</m:t>
                    </m:r>
                    <m:r>
                      <a:rPr lang="hr-HR" sz="1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⊕</m:t>
                    </m:r>
                    <m:sSub>
                      <m:sSub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(</m:t>
                        </m:r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≪13)</m:t>
                    </m:r>
                  </m:oMath>
                </a14:m>
                <a:endParaRPr lang="hr-H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𝑠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⊕</m:t>
                      </m:r>
                      <m:sSub>
                        <m:sSub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(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≫7)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800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⊕</m:t>
                      </m:r>
                      <m:d>
                        <m:d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≪17</m:t>
                          </m: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Gdje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se </a:t>
                </a: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lijevi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(&lt;&lt;) </a:t>
                </a: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ili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desni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(&gt;&gt;) </a:t>
                </a: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pomak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proizvoljno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odabire</a:t>
                </a:r>
                <a:r>
                  <a:rPr lang="en-US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r-H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1DF26-DBD1-471B-A672-F79BDFFDA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563491"/>
              </a:xfrm>
              <a:blipFill>
                <a:blip r:embed="rId2"/>
                <a:stretch>
                  <a:fillRect l="-812" t="-935" r="-7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48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pyramid&#10;&#10;Description automatically generated">
            <a:extLst>
              <a:ext uri="{FF2B5EF4-FFF2-40B4-BE49-F238E27FC236}">
                <a16:creationId xmlns:a16="http://schemas.microsoft.com/office/drawing/2014/main" id="{0989EB7C-72F3-5CB2-409B-1FA9F7A2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00" y="4399682"/>
            <a:ext cx="4011426" cy="2421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D47C1-061D-4364-A405-98143CAF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>
                <a:latin typeface="Arial Black" panose="020B0A04020102020204" pitchFamily="34" charset="0"/>
              </a:rPr>
              <a:t>Pravilo 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5FB4-3273-4B95-BA29-44E2CAEE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950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2400" noProof="0" dirty="0" err="1">
                <a:latin typeface="Consolas" panose="020B0609020204030204" pitchFamily="49" charset="0"/>
              </a:rPr>
              <a:t>Generatori</a:t>
            </a:r>
            <a:r>
              <a:rPr lang="en-US" sz="2400" noProof="0" dirty="0">
                <a:latin typeface="Consolas" panose="020B0609020204030204" pitchFamily="49" charset="0"/>
              </a:rPr>
              <a:t> koji </a:t>
            </a:r>
            <a:r>
              <a:rPr lang="en-US" sz="2400" noProof="0" dirty="0" err="1">
                <a:latin typeface="Consolas" panose="020B0609020204030204" pitchFamily="49" charset="0"/>
              </a:rPr>
              <a:t>koriste</a:t>
            </a:r>
            <a:r>
              <a:rPr lang="en-US" sz="2400" noProof="0" dirty="0">
                <a:latin typeface="Consolas" panose="020B0609020204030204" pitchFamily="49" charset="0"/>
              </a:rPr>
              <a:t> </a:t>
            </a:r>
            <a:r>
              <a:rPr lang="en-US" sz="2400" noProof="0" dirty="0" err="1">
                <a:latin typeface="Consolas" panose="020B0609020204030204" pitchFamily="49" charset="0"/>
              </a:rPr>
              <a:t>jednodimenzionalni</a:t>
            </a:r>
            <a:r>
              <a:rPr lang="en-US" sz="2400" noProof="0" dirty="0">
                <a:latin typeface="Consolas" panose="020B0609020204030204" pitchFamily="49" charset="0"/>
              </a:rPr>
              <a:t> </a:t>
            </a:r>
            <a:r>
              <a:rPr lang="en-US" sz="2400" noProof="0" dirty="0" err="1">
                <a:latin typeface="Consolas" panose="020B0609020204030204" pitchFamily="49" charset="0"/>
              </a:rPr>
              <a:t>statični</a:t>
            </a:r>
            <a:r>
              <a:rPr lang="en-US" sz="2400" noProof="0" dirty="0">
                <a:latin typeface="Consolas" panose="020B0609020204030204" pitchFamily="49" charset="0"/>
              </a:rPr>
              <a:t> </a:t>
            </a:r>
            <a:r>
              <a:rPr lang="hr-HR" sz="2400" noProof="0" dirty="0">
                <a:latin typeface="Consolas" panose="020B0609020204030204" pitchFamily="49" charset="0"/>
              </a:rPr>
              <a:t>automat za generiranje brojeva</a:t>
            </a:r>
          </a:p>
          <a:p>
            <a:r>
              <a:rPr lang="hr-HR" sz="2400" noProof="0" dirty="0">
                <a:latin typeface="Consolas" panose="020B0609020204030204" pitchFamily="49" charset="0"/>
              </a:rPr>
              <a:t>Definiran je set pravila kojim bitovi prelaze u drugo stanje</a:t>
            </a:r>
            <a:r>
              <a:rPr lang="hr-HR" sz="2400" dirty="0">
                <a:latin typeface="Consolas" panose="020B0609020204030204" pitchFamily="49" charset="0"/>
              </a:rPr>
              <a:t>:</a:t>
            </a:r>
          </a:p>
          <a:p>
            <a:endParaRPr lang="hr-HR" sz="2400" dirty="0">
              <a:latin typeface="Consolas" panose="020B0609020204030204" pitchFamily="49" charset="0"/>
            </a:endParaRPr>
          </a:p>
          <a:p>
            <a:endParaRPr lang="hr-HR" sz="2400" dirty="0">
              <a:latin typeface="Consolas" panose="020B0609020204030204" pitchFamily="49" charset="0"/>
            </a:endParaRPr>
          </a:p>
          <a:p>
            <a:r>
              <a:rPr lang="hr-HR" sz="2400" dirty="0">
                <a:latin typeface="Consolas" panose="020B0609020204030204" pitchFamily="49" charset="0"/>
              </a:rPr>
              <a:t>Naziv dobiva upravo zbog toga što je 00011110 u binarnom zapisu, jednak 30 u dekadskom </a:t>
            </a:r>
          </a:p>
          <a:p>
            <a:r>
              <a:rPr lang="hr-HR" sz="2400" dirty="0">
                <a:latin typeface="Consolas" panose="020B0609020204030204" pitchFamily="49" charset="0"/>
              </a:rPr>
              <a:t>Kao krajnja vrijednost, </a:t>
            </a:r>
            <a:br>
              <a:rPr lang="hr-HR" sz="2400" dirty="0">
                <a:latin typeface="Consolas" panose="020B0609020204030204" pitchFamily="49" charset="0"/>
              </a:rPr>
            </a:br>
            <a:r>
              <a:rPr lang="hr-HR" sz="2400" dirty="0">
                <a:latin typeface="Consolas" panose="020B0609020204030204" pitchFamily="49" charset="0"/>
              </a:rPr>
              <a:t>uzima se srednji bit</a:t>
            </a:r>
          </a:p>
          <a:p>
            <a:r>
              <a:rPr lang="hr-HR" sz="2400" noProof="0" dirty="0">
                <a:latin typeface="Consolas" panose="020B0609020204030204" pitchFamily="49" charset="0"/>
              </a:rPr>
              <a:t>Reprezentacija u obliku dijagrama: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1213CB-F9C9-03B6-FF75-FDB61F5FA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22430"/>
              </p:ext>
            </p:extLst>
          </p:nvPr>
        </p:nvGraphicFramePr>
        <p:xfrm>
          <a:off x="1161986" y="3092027"/>
          <a:ext cx="6920967" cy="822960"/>
        </p:xfrm>
        <a:graphic>
          <a:graphicData uri="http://schemas.openxmlformats.org/drawingml/2006/table">
            <a:tbl>
              <a:tblPr/>
              <a:tblGrid>
                <a:gridCol w="2730831">
                  <a:extLst>
                    <a:ext uri="{9D8B030D-6E8A-4147-A177-3AD203B41FA5}">
                      <a16:colId xmlns:a16="http://schemas.microsoft.com/office/drawing/2014/main" val="743540599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4142917784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3982538747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1334907750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1393277788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306658892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2508260293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422042811"/>
                    </a:ext>
                  </a:extLst>
                </a:gridCol>
                <a:gridCol w="523767">
                  <a:extLst>
                    <a:ext uri="{9D8B030D-6E8A-4147-A177-3AD203B41FA5}">
                      <a16:colId xmlns:a16="http://schemas.microsoft.com/office/drawing/2014/main" val="3640670390"/>
                    </a:ext>
                  </a:extLst>
                </a:gridCol>
              </a:tblGrid>
              <a:tr h="260477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Trenutno stanje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Consolas" panose="020B0609020204030204" pitchFamily="49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Consolas" panose="020B0609020204030204" pitchFamily="49" charset="0"/>
                        </a:rPr>
                        <a:t>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Consolas" panose="020B0609020204030204" pitchFamily="49" charset="0"/>
                        </a:rPr>
                        <a:t>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879458"/>
                  </a:ext>
                </a:extLst>
              </a:tr>
              <a:tr h="455835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Novo stanje za srednji bit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970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1629D4-23CF-BFA5-8BDA-303A7AE50806}"/>
              </a:ext>
            </a:extLst>
          </p:cNvPr>
          <p:cNvSpPr txBox="1"/>
          <p:nvPr/>
        </p:nvSpPr>
        <p:spPr>
          <a:xfrm>
            <a:off x="1026544" y="6073910"/>
            <a:ext cx="4838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By </a:t>
            </a:r>
            <a:r>
              <a:rPr lang="en-US" sz="1100" dirty="0" err="1">
                <a:latin typeface="Consolas" panose="020B0609020204030204" pitchFamily="49" charset="0"/>
              </a:rPr>
              <a:t>Nonenmac</a:t>
            </a:r>
            <a:r>
              <a:rPr lang="en-US" sz="1100" dirty="0">
                <a:latin typeface="Consolas" panose="020B0609020204030204" pitchFamily="49" charset="0"/>
              </a:rPr>
              <a:t> at English Wikipedia, CC BY-SA 3.0, https://commons.wikimedia.org/w/index.php?curid=97530413</a:t>
            </a:r>
            <a:endParaRPr lang="hr-HR" sz="11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83A8-2E0F-460D-8BD3-6BCC0FECD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noProof="0" dirty="0">
                <a:latin typeface="Arial Black" panose="020B0A04020102020204" pitchFamily="34" charset="0"/>
              </a:rPr>
              <a:t>Testovi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A7523-ACE0-4111-81EF-71D1BDA58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noProof="0" dirty="0">
                <a:latin typeface="Consolas" panose="020B0609020204030204" pitchFamily="49" charset="0"/>
              </a:rPr>
              <a:t>Testovi kvalitete </a:t>
            </a:r>
            <a:r>
              <a:rPr lang="hr-HR" noProof="0" dirty="0" err="1">
                <a:latin typeface="Consolas" panose="020B0609020204030204" pitchFamily="49" charset="0"/>
              </a:rPr>
              <a:t>pseudoslučajnih</a:t>
            </a:r>
            <a:r>
              <a:rPr lang="hr-HR" noProof="0" dirty="0">
                <a:latin typeface="Consolas" panose="020B0609020204030204" pitchFamily="49" charset="0"/>
              </a:rPr>
              <a:t> brojeva su statistički alati koji procjenjuju koliko niz generiranih brojeva zadovoljava svojstva slučajnosti. </a:t>
            </a:r>
            <a:br>
              <a:rPr lang="hr-HR" noProof="0" dirty="0">
                <a:latin typeface="Consolas" panose="020B0609020204030204" pitchFamily="49" charset="0"/>
              </a:rPr>
            </a:br>
            <a:r>
              <a:rPr lang="hr-HR" noProof="0" dirty="0">
                <a:latin typeface="Consolas" panose="020B0609020204030204" pitchFamily="49" charset="0"/>
              </a:rPr>
              <a:t>Cilj testova je otkriti obrasce ponašanja, ponavljanja ili korelacije koji bi ukazivali na neslučajnu prirodu brojeva.</a:t>
            </a:r>
          </a:p>
        </p:txBody>
      </p:sp>
    </p:spTree>
    <p:extLst>
      <p:ext uri="{BB962C8B-B14F-4D97-AF65-F5344CB8AC3E}">
        <p14:creationId xmlns:p14="http://schemas.microsoft.com/office/powerpoint/2010/main" val="300661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4E6E-E273-48DB-954A-C81290A7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Wald-Wolfowitz</a:t>
            </a:r>
            <a:r>
              <a:rPr lang="hr-HR" noProof="0" dirty="0">
                <a:latin typeface="Arial Black" panose="020B0A04020102020204" pitchFamily="34" charset="0"/>
              </a:rPr>
              <a:t> </a:t>
            </a:r>
            <a:r>
              <a:rPr lang="hr-HR" noProof="0" dirty="0" err="1">
                <a:latin typeface="Arial Black" panose="020B0A04020102020204" pitchFamily="34" charset="0"/>
              </a:rPr>
              <a:t>runs</a:t>
            </a:r>
            <a:r>
              <a:rPr lang="hr-HR" noProof="0" dirty="0">
                <a:latin typeface="Arial Black" panose="020B0A04020102020204" pitchFamily="34" charset="0"/>
              </a:rPr>
              <a:t>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78857-8893-4469-B237-9171C4243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34558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Provjerava hipotezu o slučajnosti nad nizom podataka s dvije vrijednosti</a:t>
                </a:r>
              </a:p>
              <a:p>
                <a:r>
                  <a:rPr lang="hr-HR" dirty="0">
                    <a:latin typeface="Consolas" panose="020B0609020204030204" pitchFamily="49" charset="0"/>
                  </a:rPr>
                  <a:t>Ako skup podataka ima više od dvije vrijednosti, mora se svesti na manje (npr. iznad ili ispod prosječne vrijednosti generiranog broja)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Skup podataka </a:t>
                </a:r>
                <a:r>
                  <a:rPr lang="hr-HR" dirty="0">
                    <a:latin typeface="Consolas" panose="020B0609020204030204" pitchFamily="49" charset="0"/>
                  </a:rPr>
                  <a:t>se dijeli na izvode, broj koliko puta se prekida uzorak u generiranom skupu podataka (tipična reprezentacija sa znakovima + i -, </a:t>
                </a:r>
                <a:r>
                  <a:rPr lang="hr-HR" dirty="0" err="1">
                    <a:latin typeface="Consolas" panose="020B0609020204030204" pitchFamily="49" charset="0"/>
                  </a:rPr>
                  <a:t>npr</a:t>
                </a:r>
                <a:r>
                  <a:rPr lang="hr-HR" dirty="0">
                    <a:latin typeface="Consolas" panose="020B0609020204030204" pitchFamily="49" charset="0"/>
                  </a:rPr>
                  <a:t>: +++--+-++-+++-… </a:t>
                </a:r>
                <a:r>
                  <a:rPr lang="hr-HR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 8 izvoda</a:t>
                </a:r>
                <a:r>
                  <a:rPr lang="hr-HR" dirty="0">
                    <a:latin typeface="Consolas" panose="020B0609020204030204" pitchFamily="49" charset="0"/>
                  </a:rPr>
                  <a:t>)</a:t>
                </a:r>
              </a:p>
              <a:p>
                <a:endParaRPr lang="hr-HR" dirty="0">
                  <a:latin typeface="Consolas" panose="020B0609020204030204" pitchFamily="49" charset="0"/>
                </a:endParaRP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Računa se očekivani broj izvoda za skup podataka formulom: </a:t>
                </a:r>
                <a14:m>
                  <m:oMath xmlns:m="http://schemas.openxmlformats.org/officeDocument/2006/math">
                    <m:r>
                      <a:rPr lang="hr-HR" sz="24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:r>
                  <a:rPr lang="hr-HR" dirty="0">
                    <a:latin typeface="Consolas" panose="020B0609020204030204" pitchFamily="49" charset="0"/>
                  </a:rPr>
                  <a:t>Te se on uspoređuje sa dobivenim brojem izvoda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Ukoliko je dobiveni broj izvoda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mnogo</a:t>
                </a:r>
                <a:r>
                  <a:rPr lang="hr-HR" noProof="0" dirty="0">
                    <a:latin typeface="Consolas" panose="020B0609020204030204" pitchFamily="49" charset="0"/>
                  </a:rPr>
                  <a:t> veći ili manji od očekivanog </a:t>
                </a:r>
                <a:br>
                  <a:rPr lang="hr-HR" noProof="0" dirty="0">
                    <a:latin typeface="Consolas" panose="020B0609020204030204" pitchFamily="49" charset="0"/>
                  </a:rPr>
                </a:br>
                <a:r>
                  <a:rPr lang="hr-HR" noProof="0" dirty="0">
                    <a:latin typeface="Consolas" panose="020B0609020204030204" pitchFamily="49" charset="0"/>
                  </a:rPr>
                  <a:t>broja izvoda, hipoteza o nezavisnosti slučajnih događaja može biti odbačena.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78857-8893-4469-B237-9171C4243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345581"/>
              </a:xfrm>
              <a:blipFill>
                <a:blip r:embed="rId2"/>
                <a:stretch>
                  <a:fillRect l="-522" t="-1403" r="-150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32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A9B0-FE92-4C18-82E9-148BBC29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Autocorrelation</a:t>
            </a:r>
            <a:r>
              <a:rPr lang="hr-HR" noProof="0" dirty="0">
                <a:latin typeface="Arial Black" panose="020B0A04020102020204" pitchFamily="34" charset="0"/>
              </a:rPr>
              <a:t>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48526-B500-4CEC-8BCF-922AAF719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46302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hr-HR" sz="3200" noProof="0" dirty="0">
                    <a:latin typeface="Consolas" panose="020B0609020204030204" pitchFamily="49" charset="0"/>
                  </a:rPr>
                  <a:t>Autokorelacija mjeri stupanj sličnosti između dane vremenske serije i njezine pomaknute verzije tijekom uzastopnih vremenskih perioda</a:t>
                </a:r>
              </a:p>
              <a:p>
                <a:r>
                  <a:rPr lang="hr-HR" sz="3200" noProof="0" dirty="0">
                    <a:latin typeface="Consolas" panose="020B0609020204030204" pitchFamily="49" charset="0"/>
                  </a:rPr>
                  <a:t>Slično je računanju korelacije između dvije različite varijable, osim što u </a:t>
                </a:r>
                <a:r>
                  <a:rPr lang="hr-HR" sz="3200" noProof="0" dirty="0" err="1">
                    <a:latin typeface="Consolas" panose="020B0609020204030204" pitchFamily="49" charset="0"/>
                  </a:rPr>
                  <a:t>autokorelaciji</a:t>
                </a:r>
                <a:r>
                  <a:rPr lang="hr-HR" sz="3200" noProof="0" dirty="0">
                    <a:latin typeface="Consolas" panose="020B0609020204030204" pitchFamily="49" charset="0"/>
                  </a:rPr>
                  <a:t> računamo korelaciju između dvije različite verzije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-HR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hr-HR" sz="3200" noProof="0" dirty="0">
                    <a:latin typeface="Consolas" panose="020B0609020204030204" pitchFamily="49" charset="0"/>
                  </a:rPr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/>
                        </m:ctrlPr>
                      </m:sSubPr>
                      <m:e>
                        <m:r>
                          <a:rPr lang="hr-HR" sz="3200" i="1"/>
                          <m:t>𝑋</m:t>
                        </m:r>
                      </m:e>
                      <m:sub>
                        <m:r>
                          <a:rPr lang="hr-HR" sz="3200" i="1"/>
                          <m:t>𝑡</m:t>
                        </m:r>
                        <m:r>
                          <a:rPr lang="hr-HR" sz="3200" i="1"/>
                          <m:t>−</m:t>
                        </m:r>
                        <m:r>
                          <a:rPr lang="hr-HR" sz="3200" i="1"/>
                          <m:t>𝑘</m:t>
                        </m:r>
                      </m:sub>
                    </m:sSub>
                  </m:oMath>
                </a14:m>
                <a:r>
                  <a:rPr lang="hr-HR" sz="3200" dirty="0"/>
                  <a:t> </a:t>
                </a:r>
                <a:r>
                  <a:rPr lang="hr-HR" sz="3200" noProof="0" dirty="0">
                    <a:latin typeface="Consolas" panose="020B0609020204030204" pitchFamily="49" charset="0"/>
                  </a:rPr>
                  <a:t>iste vremenske serije</a:t>
                </a:r>
              </a:p>
              <a:p>
                <a:r>
                  <a:rPr lang="hr-HR" sz="3200" noProof="0" dirty="0" err="1">
                    <a:latin typeface="Consolas" panose="020B0609020204030204" pitchFamily="49" charset="0"/>
                  </a:rPr>
                  <a:t>Autokorelacija</a:t>
                </a:r>
                <a:r>
                  <a:rPr lang="hr-HR" sz="3200" noProof="0" dirty="0">
                    <a:latin typeface="Consolas" panose="020B0609020204030204" pitchFamily="49" charset="0"/>
                  </a:rPr>
                  <a:t> se </a:t>
                </a:r>
                <a:r>
                  <a:rPr lang="hr-HR" sz="3200" noProof="0" dirty="0" err="1">
                    <a:latin typeface="Consolas" panose="020B0609020204030204" pitchFamily="49" charset="0"/>
                  </a:rPr>
                  <a:t>oznaćava</a:t>
                </a:r>
                <a:r>
                  <a:rPr lang="hr-HR" sz="3200" noProof="0" dirty="0">
                    <a:latin typeface="Consolas" panose="020B0609020204030204" pitchFamily="49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hr-HR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hr-HR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hr-HR" sz="32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hr-HR" sz="3200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i računa se preko formule: </a:t>
                </a:r>
                <a:br>
                  <a:rPr lang="hr-HR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hr-HR" i="1"/>
                      <m:t>𝜌</m:t>
                    </m:r>
                    <m:d>
                      <m:dPr>
                        <m:ctrlPr>
                          <a:rPr lang="hr-HR" i="1"/>
                        </m:ctrlPr>
                      </m:dPr>
                      <m:e>
                        <m:r>
                          <a:rPr lang="hr-HR" i="1"/>
                          <m:t>𝑘</m:t>
                        </m:r>
                      </m:e>
                    </m:d>
                    <m:r>
                      <a:rPr lang="hr-HR" i="1"/>
                      <m:t> =</m:t>
                    </m:r>
                    <m:f>
                      <m:fPr>
                        <m:ctrlPr>
                          <a:rPr lang="hr-HR" i="1"/>
                        </m:ctrlPr>
                      </m:fPr>
                      <m:num>
                        <m:r>
                          <a:rPr lang="hr-HR" i="1"/>
                          <m:t>𝐶𝑜𝑣</m:t>
                        </m:r>
                        <m:d>
                          <m:dPr>
                            <m:ctrlPr>
                              <a:rPr lang="hr-H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i="1"/>
                                </m:ctrlPr>
                              </m:sSubPr>
                              <m:e>
                                <m:r>
                                  <a:rPr lang="hr-HR" i="1"/>
                                  <m:t>𝑋</m:t>
                                </m:r>
                              </m:e>
                              <m:sub>
                                <m:r>
                                  <a:rPr lang="hr-HR" i="1"/>
                                  <m:t>𝑡</m:t>
                                </m:r>
                              </m:sub>
                            </m:sSub>
                            <m:r>
                              <a:rPr lang="hr-HR" i="1"/>
                              <m:t>,</m:t>
                            </m:r>
                            <m:sSub>
                              <m:sSubPr>
                                <m:ctrlPr>
                                  <a:rPr lang="hr-HR" i="1"/>
                                </m:ctrlPr>
                              </m:sSubPr>
                              <m:e>
                                <m:r>
                                  <a:rPr lang="hr-HR" i="1"/>
                                  <m:t>𝑋</m:t>
                                </m:r>
                              </m:e>
                              <m:sub>
                                <m:r>
                                  <a:rPr lang="hr-HR" i="1"/>
                                  <m:t>𝑡</m:t>
                                </m:r>
                                <m:r>
                                  <a:rPr lang="hr-HR" i="1"/>
                                  <m:t>−</m:t>
                                </m:r>
                                <m:r>
                                  <a:rPr lang="hr-HR" i="1"/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hr-HR" i="1"/>
                          <m:t>𝜎</m:t>
                        </m:r>
                        <m:d>
                          <m:dPr>
                            <m:ctrlPr>
                              <a:rPr lang="hr-H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i="1"/>
                                </m:ctrlPr>
                              </m:sSubPr>
                              <m:e>
                                <m:r>
                                  <a:rPr lang="hr-HR" i="1"/>
                                  <m:t>𝑋</m:t>
                                </m:r>
                              </m:e>
                              <m:sub>
                                <m:r>
                                  <a:rPr lang="hr-HR" i="1"/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hr-HR" i="1"/>
                          <m:t>𝜎</m:t>
                        </m:r>
                        <m:d>
                          <m:dPr>
                            <m:ctrlPr>
                              <a:rPr lang="hr-H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i="1"/>
                                </m:ctrlPr>
                              </m:sSubPr>
                              <m:e>
                                <m:r>
                                  <a:rPr lang="hr-HR" i="1"/>
                                  <m:t>𝑋</m:t>
                                </m:r>
                              </m:e>
                              <m:sub>
                                <m:r>
                                  <a:rPr lang="hr-HR" i="1"/>
                                  <m:t>𝑡</m:t>
                                </m:r>
                                <m:r>
                                  <a:rPr lang="hr-HR" i="1"/>
                                  <m:t>−</m:t>
                                </m:r>
                                <m:r>
                                  <a:rPr lang="hr-HR" i="1"/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●"/>
                </a:pPr>
                <a:r>
                  <a:rPr lang="hr-HR" sz="3200" dirty="0">
                    <a:latin typeface="Consolas" panose="020B0609020204030204" pitchFamily="49" charset="0"/>
                    <a:ea typeface="Arial" panose="020B0604020202020204" pitchFamily="34" charset="0"/>
                  </a:rPr>
                  <a:t>Gdje je </a:t>
                </a:r>
                <a14:m>
                  <m:oMath xmlns:m="http://schemas.openxmlformats.org/officeDocument/2006/math">
                    <m:r>
                      <a:rPr lang="hr-HR" sz="3200" i="1" u="none" strike="noStrike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𝐶𝑜𝑣</m:t>
                    </m:r>
                  </m:oMath>
                </a14:m>
                <a:r>
                  <a:rPr lang="hr-HR" sz="3200" u="none" strike="noStrike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hr-HR" sz="3200" u="none" strike="noStrike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kovarijanca</a:t>
                </a:r>
                <a:r>
                  <a:rPr lang="hr-HR" sz="3200" u="none" strike="noStrike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3200" i="1" u="none" strike="noStrik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-HR" sz="3200" u="none" strike="noStrike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hr-HR" sz="3200" u="none" strike="noStrike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standardna devijacija</a:t>
                </a:r>
                <a:r>
                  <a:rPr lang="hr-HR" sz="3200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, 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 u="none" strike="noStrike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i="1" u="none" strike="noStrike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hr-HR" sz="3200" i="1" u="none" strike="noStrike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hr-HR" sz="3200" b="0" i="0" u="none" strike="noStrike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r-HR" sz="3200" u="none" strike="noStrike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vrijednost varijable u trenutku </a:t>
                </a:r>
                <a14:m>
                  <m:oMath xmlns:m="http://schemas.openxmlformats.org/officeDocument/2006/math">
                    <m:r>
                      <a:rPr lang="hr-HR" sz="3200" i="1" u="none" strike="noStrike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𝑡</m:t>
                    </m:r>
                  </m:oMath>
                </a14:m>
                <a:endParaRPr lang="hr-HR" sz="32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●"/>
                </a:pPr>
                <a:r>
                  <a:rPr lang="hr-HR" sz="32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Pozitivna</a:t>
                </a:r>
                <a:r>
                  <a:rPr lang="hr-H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3200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autokorelacija</a:t>
                </a:r>
                <a:r>
                  <a:rPr lang="hr-H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32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r-H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hr-HR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32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&gt;0) – velika povezanost vrijednosti varijable</a:t>
                </a:r>
                <a:endParaRPr lang="hr-HR" sz="32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●"/>
                </a:pPr>
                <a:r>
                  <a:rPr lang="hr-HR" sz="32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Negativna</a:t>
                </a:r>
                <a:r>
                  <a:rPr lang="hr-H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3200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autokorelacija</a:t>
                </a:r>
                <a:r>
                  <a:rPr lang="hr-H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sz="32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r-H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hr-HR" sz="3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32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&gt;0) – odsutnost linearne ovisnosti (više nasumično)</a:t>
                </a:r>
                <a:endParaRPr lang="hr-HR" sz="3200" u="none" strike="noStrike" dirty="0">
                  <a:effectLst/>
                  <a:latin typeface="Consolas" panose="020B0609020204030204" pitchFamily="49" charset="0"/>
                  <a:ea typeface="Times New Roman" panose="02020603050405020304" pitchFamily="18" charset="0"/>
                </a:endParaRP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48526-B500-4CEC-8BCF-922AAF719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463027"/>
              </a:xfrm>
              <a:blipFill>
                <a:blip r:embed="rId2"/>
                <a:stretch>
                  <a:fillRect l="-522" t="-1364" r="-110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29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7400-42D8-45F1-BD0B-B7D62A6B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Chi-square</a:t>
            </a:r>
            <a:r>
              <a:rPr lang="hr-HR" noProof="0" dirty="0">
                <a:latin typeface="Arial Black" panose="020B0A04020102020204" pitchFamily="34" charset="0"/>
              </a:rPr>
              <a:t>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7EA2-568D-4CAA-8058-AF00373E0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42108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hr-HR" dirty="0">
                    <a:latin typeface="Consolas" panose="020B0609020204030204" pitchFamily="49" charset="0"/>
                  </a:rPr>
                  <a:t>K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oristi</a:t>
                </a:r>
                <a:r>
                  <a:rPr lang="hr-HR" noProof="0" dirty="0">
                    <a:latin typeface="Consolas" panose="020B0609020204030204" pitchFamily="49" charset="0"/>
                  </a:rPr>
                  <a:t> se za utvrđivanje postoji li statistički značajna razlika između očekivanih frekvencija pojavljivanja i promatranih frekvencija pojavljivanja u jednoj ili više kategorija tablice nepredviđenosti (engl. </a:t>
                </a:r>
                <a:r>
                  <a:rPr lang="hr-HR" i="1" dirty="0">
                    <a:latin typeface="Consolas" panose="020B0609020204030204" pitchFamily="49" charset="0"/>
                  </a:rPr>
                  <a:t>c</a:t>
                </a:r>
                <a:r>
                  <a:rPr lang="hr-HR" i="1" noProof="0" dirty="0" err="1">
                    <a:latin typeface="Consolas" panose="020B0609020204030204" pitchFamily="49" charset="0"/>
                  </a:rPr>
                  <a:t>ontingency</a:t>
                </a:r>
                <a:r>
                  <a:rPr lang="hr-HR" i="1" noProof="0" dirty="0">
                    <a:latin typeface="Consolas" panose="020B0609020204030204" pitchFamily="49" charset="0"/>
                  </a:rPr>
                  <a:t> table</a:t>
                </a:r>
                <a:r>
                  <a:rPr lang="hr-HR" noProof="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hr-HR" dirty="0">
                    <a:latin typeface="Consolas" panose="020B0609020204030204" pitchFamily="49" charset="0"/>
                  </a:rPr>
                  <a:t>Generirani niz brojeva dijeli se u klase (intervale) te se u svakome od njih uspoređuje očekivani broj generiranih brojeva i brojeva koji jesu generirani 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Primjenjuje se </a:t>
                </a:r>
                <a:r>
                  <a:rPr lang="hr-HR" i="1" noProof="0" dirty="0" err="1">
                    <a:latin typeface="Consolas" panose="020B0609020204030204" pitchFamily="49" charset="0"/>
                  </a:rPr>
                  <a:t>Chi-square</a:t>
                </a:r>
                <a:r>
                  <a:rPr lang="hr-HR" noProof="0" dirty="0">
                    <a:latin typeface="Consolas" panose="020B0609020204030204" pitchFamily="49" charset="0"/>
                  </a:rPr>
                  <a:t> izraz: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2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hr-HR" sz="22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hr-HR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  <m:e>
                        <m:f>
                          <m:fPr>
                            <m:ctrlPr>
                              <a:rPr lang="hr-HR" sz="22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r-HR" sz="22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r-HR" sz="22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r-HR" sz="2200" b="1" i="1"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200" b="1" i="1"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hr-HR" sz="2200" b="1" i="1"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hr-HR" sz="22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hr-HR" sz="2200" b="1" i="1"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200" b="1" i="1"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hr-HR" sz="2200" b="1" i="1"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hr-HR" sz="22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hr-HR" sz="22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hr-HR" sz="22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hr-HR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 predstavlja stvarnu frekvencija u intervalu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hr-HR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, 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r-HR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predstavlja očekivanu frekvencija u intervalu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𝑖</m:t>
                    </m:r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:r>
                  <a:rPr lang="hr-HR" dirty="0">
                    <a:latin typeface="Consolas" panose="020B0609020204030204" pitchFamily="49" charset="0"/>
                  </a:rPr>
                  <a:t>Izračuna se kritična vrijednost iz </a:t>
                </a:r>
                <a:r>
                  <a:rPr lang="hr-HR" dirty="0" err="1">
                    <a:latin typeface="Consolas" panose="020B0609020204030204" pitchFamily="49" charset="0"/>
                  </a:rPr>
                  <a:t>chi-squre</a:t>
                </a:r>
                <a:r>
                  <a:rPr lang="hr-HR" dirty="0">
                    <a:latin typeface="Consolas" panose="020B0609020204030204" pitchFamily="49" charset="0"/>
                  </a:rPr>
                  <a:t> tablice i usporedi sa dobivenim </a:t>
                </a:r>
                <a:r>
                  <a:rPr lang="hr-HR" dirty="0" err="1">
                    <a:latin typeface="Consolas" panose="020B0609020204030204" pitchFamily="49" charset="0"/>
                  </a:rPr>
                  <a:t>rezulztatom</a:t>
                </a:r>
                <a:endParaRPr lang="hr-HR" dirty="0">
                  <a:latin typeface="Consolas" panose="020B0609020204030204" pitchFamily="49" charset="0"/>
                </a:endParaRP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Ako je izračunata vrijednost manja od kritične vrijednosti, ne možemo odbaciti hipotezu – „dobro” generirani brojevi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Ako je izračunata vrijednost veća od kritične vrijednosti, odbacujemo hipotezu – „loše” generirani brojevi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7EA2-568D-4CAA-8058-AF00373E0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421083"/>
              </a:xfrm>
              <a:blipFill>
                <a:blip r:embed="rId2"/>
                <a:stretch>
                  <a:fillRect l="-406" t="-1240" b="-15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43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42BA-8924-4C18-BD3C-E11FB650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noProof="0" dirty="0">
                <a:latin typeface="Arial Black" panose="020B0A04020102020204" pitchFamily="34" charset="0"/>
              </a:rPr>
              <a:t>Test diskretnom </a:t>
            </a:r>
            <a:r>
              <a:rPr lang="hr-HR" sz="4400" noProof="0" dirty="0" err="1">
                <a:latin typeface="Arial Black" panose="020B0A04020102020204" pitchFamily="34" charset="0"/>
              </a:rPr>
              <a:t>fourierevom</a:t>
            </a:r>
            <a:r>
              <a:rPr lang="hr-HR" sz="4400" noProof="0" dirty="0">
                <a:latin typeface="Arial Black" panose="020B0A04020102020204" pitchFamily="34" charset="0"/>
              </a:rPr>
              <a:t> transformacijom</a:t>
            </a:r>
            <a:endParaRPr lang="hr-HR" noProof="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14641-49A6-414D-B220-BA4F57AD2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3"/>
                <a:ext cx="10515600" cy="455530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Test kojim se radi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fouriereva</a:t>
                </a:r>
                <a:r>
                  <a:rPr lang="hr-HR" noProof="0" dirty="0">
                    <a:latin typeface="Consolas" panose="020B0609020204030204" pitchFamily="49" charset="0"/>
                  </a:rPr>
                  <a:t> transformacija niza brojeva, koji se prebacuju iz vremenske u frekvencijsku domenu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Cilj toga je pronaći periodičnost niza. Da bi se pronašla periodičnost uzima se broj vrhove frekvencijske domene koja prelaze 95% svih frekvencija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Ako je broj prevelik, generator nije uspio proći test</a:t>
                </a:r>
              </a:p>
              <a:p>
                <a:r>
                  <a:rPr lang="hr-HR" dirty="0">
                    <a:latin typeface="Consolas" panose="020B0609020204030204" pitchFamily="49" charset="0"/>
                  </a:rPr>
                  <a:t>Prvo, binarna reprezentacija ulaznog skupa podataka pretvaramo u niz vrijednosti +1 i -1 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Nad dobivenim nizom izvršimo diskretnu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fourierevu</a:t>
                </a:r>
                <a:r>
                  <a:rPr lang="hr-HR" noProof="0" dirty="0">
                    <a:latin typeface="Consolas" panose="020B0609020204030204" pitchFamily="49" charset="0"/>
                  </a:rPr>
                  <a:t> transformaciju</a:t>
                </a:r>
              </a:p>
              <a:p>
                <a:r>
                  <a:rPr lang="hr-HR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Uzmemo</a:t>
                </a:r>
                <a:r>
                  <a:rPr lang="en-GB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 magnitude</a:t>
                </a:r>
                <a:r>
                  <a:rPr lang="en-GB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hr-HR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gdje</a:t>
                </a:r>
                <a:r>
                  <a:rPr lang="en-GB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 je</a:t>
                </a:r>
                <a:r>
                  <a:rPr lang="en-GB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hr-HR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prva polovica niza poslije </a:t>
                </a:r>
                <a:r>
                  <a:rPr lang="en-GB" dirty="0">
                    <a:effectLst/>
                    <a:latin typeface="Consolas" panose="020B0609020204030204" pitchFamily="49" charset="0"/>
                    <a:ea typeface="Arial" panose="020B0604020202020204" pitchFamily="34" charset="0"/>
                  </a:rPr>
                  <a:t>DFT</a:t>
                </a:r>
                <a:endParaRPr lang="hr-HR" dirty="0">
                  <a:effectLst/>
                  <a:latin typeface="Consolas" panose="020B0609020204030204" pitchFamily="49" charset="0"/>
                  <a:ea typeface="Arial" panose="020B0604020202020204" pitchFamily="34" charset="0"/>
                </a:endParaRPr>
              </a:p>
              <a:p>
                <a:r>
                  <a:rPr lang="hr-HR" sz="26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</a:rPr>
                  <a:t>Izračuna se </a:t>
                </a:r>
                <a14:m>
                  <m:oMath xmlns:m="http://schemas.openxmlformats.org/officeDocument/2006/math">
                    <m:r>
                      <a:rPr lang="en-GB" sz="26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GB" sz="26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r-HR" sz="2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hr-HR" sz="2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hr-HR" sz="2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0.05</m:t>
                                </m:r>
                              </m:e>
                            </m:d>
                            <m:r>
                              <a:rPr lang="en-GB" sz="2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</m:e>
                        </m:func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hr-HR" sz="2600" dirty="0">
                    <a:latin typeface="Consolas" panose="020B0609020204030204" pitchFamily="49" charset="0"/>
                    <a:ea typeface="Times New Roman" panose="02020603050405020304" pitchFamily="18" charset="0"/>
                  </a:rPr>
                  <a:t> - </a:t>
                </a:r>
                <a:r>
                  <a:rPr lang="pl-PL" sz="2600" dirty="0">
                    <a:latin typeface="Consolas" panose="020B0609020204030204" pitchFamily="49" charset="0"/>
                    <a:ea typeface="Times New Roman" panose="02020603050405020304" pitchFamily="18" charset="0"/>
                  </a:rPr>
                  <a:t>što je 95%-tni vrh pod pretpostavkom da je niz nasumičan</a:t>
                </a:r>
                <a:endParaRPr lang="hr-HR" sz="2600" dirty="0">
                  <a:effectLst/>
                  <a:latin typeface="Consolas" panose="020B0609020204030204" pitchFamily="49" charset="0"/>
                  <a:ea typeface="Times New Roman" panose="02020603050405020304" pitchFamily="18" charset="0"/>
                </a:endParaRP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14641-49A6-414D-B220-BA4F57AD2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3"/>
                <a:ext cx="10515600" cy="4555307"/>
              </a:xfrm>
              <a:blipFill>
                <a:blip r:embed="rId2"/>
                <a:stretch>
                  <a:fillRect l="-696" t="-1471" b="-66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8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E261C5-B8B4-4ECD-A90F-C6568034AAB9}"/>
              </a:ext>
            </a:extLst>
          </p:cNvPr>
          <p:cNvSpPr/>
          <p:nvPr/>
        </p:nvSpPr>
        <p:spPr>
          <a:xfrm>
            <a:off x="528506" y="1468073"/>
            <a:ext cx="10981189" cy="461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F0B77-6E84-4E7E-A5AE-4FF25353A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506" y="461309"/>
                <a:ext cx="10515600" cy="5729765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latin typeface="Consolas" panose="020B0609020204030204" pitchFamily="49" charset="0"/>
                  </a:rPr>
                  <a:t>Zatim se izračuna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=0,95∙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400" dirty="0">
                    <a:latin typeface="Consolas" panose="020B0609020204030204" pitchFamily="49" charset="0"/>
                  </a:rPr>
                  <a:t> - </a:t>
                </a:r>
                <a:r>
                  <a:rPr lang="pl-PL" sz="2400" dirty="0">
                    <a:latin typeface="Consolas" panose="020B0609020204030204" pitchFamily="49" charset="0"/>
                  </a:rPr>
                  <a:t>što je broj vrhova nižih od T ako je razdioba zaista nasumična</a:t>
                </a:r>
              </a:p>
              <a:p>
                <a:r>
                  <a:rPr lang="hr-HR" sz="2400" dirty="0">
                    <a:latin typeface="Consolas" panose="020B0609020204030204" pitchFamily="49" charset="0"/>
                  </a:rPr>
                  <a:t>Nađemo K što je zapravo broj vrhova nižih od T</a:t>
                </a:r>
              </a:p>
              <a:p>
                <a:r>
                  <a:rPr lang="hr-HR" sz="2400" dirty="0">
                    <a:latin typeface="Consolas" panose="020B0609020204030204" pitchFamily="49" charset="0"/>
                  </a:rPr>
                  <a:t>Izračuna se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∙0,95∙</m:t>
                            </m:r>
                            <m:f>
                              <m:fPr>
                                <m:ctrlPr>
                                  <a:rPr lang="hr-HR" sz="2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0,05</m:t>
                                </m:r>
                              </m:num>
                              <m:den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hr-HR" sz="24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2400" dirty="0">
                    <a:latin typeface="Consolas" panose="020B0609020204030204" pitchFamily="49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GB" sz="2400" i="1"/>
                      <m:t>𝑝</m:t>
                    </m:r>
                    <m:r>
                      <a:rPr lang="en-GB" sz="2400" i="1"/>
                      <m:t>−</m:t>
                    </m:r>
                    <m:r>
                      <a:rPr lang="en-GB" sz="2400" i="1"/>
                      <m:t>𝑣𝑟𝑖𝑗𝑒𝑑𝑛𝑜𝑠𝑡</m:t>
                    </m:r>
                    <m:r>
                      <a:rPr lang="en-GB" sz="2400" i="1"/>
                      <m:t>=</m:t>
                    </m:r>
                    <m:r>
                      <a:rPr lang="en-GB" sz="2400" i="1"/>
                      <m:t>𝑒𝑟𝑓𝑐</m:t>
                    </m:r>
                    <m:d>
                      <m:dPr>
                        <m:ctrlPr>
                          <a:rPr lang="hr-HR" sz="2400" i="1"/>
                        </m:ctrlPr>
                      </m:dPr>
                      <m:e>
                        <m:f>
                          <m:fPr>
                            <m:ctrlPr>
                              <a:rPr lang="hr-HR" sz="2400" i="1"/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i="1"/>
                                </m:ctrlPr>
                              </m:dPr>
                              <m:e>
                                <m:r>
                                  <a:rPr lang="en-GB" sz="2400" i="1"/>
                                  <m:t>𝑑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hr-HR" sz="2400" i="1"/>
                                </m:ctrlPr>
                              </m:radPr>
                              <m:deg/>
                              <m:e>
                                <m:r>
                                  <a:rPr lang="en-GB" sz="2400" i="1"/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gdje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je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𝑒𝑟𝑓𝑐</m:t>
                    </m:r>
                  </m:oMath>
                </a14:m>
                <a:r>
                  <a:rPr lang="hr-HR" sz="2400" dirty="0">
                    <a:latin typeface="Consolas" panose="020B0609020204030204" pitchFamily="49" charset="0"/>
                  </a:rPr>
                  <a:t> funkcija pogreške</a:t>
                </a:r>
              </a:p>
              <a:p>
                <a:r>
                  <a:rPr lang="hr-HR" sz="2400" dirty="0">
                    <a:latin typeface="Consolas" panose="020B0609020204030204" pitchFamily="49" charset="0"/>
                  </a:rPr>
                  <a:t>Moramo odrediti graničnu </a:t>
                </a:r>
                <a:r>
                  <a:rPr lang="hr-HR" sz="2400" i="1" dirty="0">
                    <a:latin typeface="Consolas" panose="020B0609020204030204" pitchFamily="49" charset="0"/>
                  </a:rPr>
                  <a:t>p</a:t>
                </a:r>
                <a:r>
                  <a:rPr lang="hr-HR" sz="2400" dirty="0">
                    <a:latin typeface="Consolas" panose="020B0609020204030204" pitchFamily="49" charset="0"/>
                  </a:rPr>
                  <a:t> vrijednost </a:t>
                </a:r>
              </a:p>
              <a:p>
                <a:r>
                  <a:rPr lang="hr-HR" sz="2400" dirty="0">
                    <a:latin typeface="Consolas" panose="020B0609020204030204" pitchFamily="49" charset="0"/>
                  </a:rPr>
                  <a:t>Standard je 1%, što znači ako je </a:t>
                </a:r>
                <a:r>
                  <a:rPr lang="hr-HR" sz="2400" i="1" dirty="0">
                    <a:latin typeface="Consolas" panose="020B0609020204030204" pitchFamily="49" charset="0"/>
                  </a:rPr>
                  <a:t>p</a:t>
                </a:r>
                <a:r>
                  <a:rPr lang="hr-HR" sz="2400" dirty="0">
                    <a:latin typeface="Consolas" panose="020B0609020204030204" pitchFamily="49" charset="0"/>
                  </a:rPr>
                  <a:t> vrijednost &lt; 0.01 generator nije slučajan </a:t>
                </a:r>
              </a:p>
              <a:p>
                <a:r>
                  <a:rPr lang="hr-HR" sz="2400" dirty="0">
                    <a:latin typeface="Consolas" panose="020B0609020204030204" pitchFamily="49" charset="0"/>
                  </a:rPr>
                  <a:t>Preporuča se što veći broj bitova za testiranje, minimum je 1000</a:t>
                </a:r>
              </a:p>
              <a:p>
                <a:endParaRPr lang="hr-HR" dirty="0">
                  <a:latin typeface="Consolas" panose="020B0609020204030204" pitchFamily="49" charset="0"/>
                </a:endParaRPr>
              </a:p>
              <a:p>
                <a:endParaRPr lang="hr-HR" dirty="0">
                  <a:latin typeface="Consolas" panose="020B0609020204030204" pitchFamily="49" charset="0"/>
                </a:endParaRPr>
              </a:p>
              <a:p>
                <a:endParaRPr lang="hr-HR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F0B77-6E84-4E7E-A5AE-4FF25353A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506" y="461309"/>
                <a:ext cx="10515600" cy="5729765"/>
              </a:xfrm>
              <a:blipFill>
                <a:blip r:embed="rId2"/>
                <a:stretch>
                  <a:fillRect l="-812" r="-22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06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17F0-4B43-4D37-B87F-AEE5666F0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Korištenje programa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B96A2-537E-48BF-A339-9C24DAC41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Consolas" panose="020B0609020204030204" pitchFamily="49" charset="0"/>
              </a:rPr>
              <a:t>Kratak opis programa napravljen za generiranje i testiranje </a:t>
            </a:r>
            <a:r>
              <a:rPr lang="hr-HR" dirty="0" err="1">
                <a:latin typeface="Consolas" panose="020B0609020204030204" pitchFamily="49" charset="0"/>
              </a:rPr>
              <a:t>pseudoslučajnih</a:t>
            </a:r>
            <a:r>
              <a:rPr lang="hr-HR" dirty="0">
                <a:latin typeface="Consolas" panose="020B0609020204030204" pitchFamily="49" charset="0"/>
              </a:rPr>
              <a:t> brojeva.</a:t>
            </a:r>
          </a:p>
        </p:txBody>
      </p:sp>
    </p:spTree>
    <p:extLst>
      <p:ext uri="{BB962C8B-B14F-4D97-AF65-F5344CB8AC3E}">
        <p14:creationId xmlns:p14="http://schemas.microsoft.com/office/powerpoint/2010/main" val="226254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59B0-9D94-4823-B76D-11A0ECBF6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noProof="0" dirty="0">
                <a:latin typeface="Arial Black" panose="020B0A04020102020204" pitchFamily="34" charset="0"/>
              </a:rPr>
              <a:t>Različiti generatori </a:t>
            </a:r>
            <a:r>
              <a:rPr lang="hr-HR" sz="6000" noProof="0" dirty="0" err="1">
                <a:latin typeface="Arial Black" panose="020B0A04020102020204" pitchFamily="34" charset="0"/>
              </a:rPr>
              <a:t>pseudoslučajnih</a:t>
            </a:r>
            <a:r>
              <a:rPr lang="hr-HR" sz="6000" noProof="0" dirty="0">
                <a:latin typeface="Arial Black" panose="020B0A04020102020204" pitchFamily="34" charset="0"/>
              </a:rPr>
              <a:t> brojeva i testovi nasumičnosti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4B6F8-59D1-4952-82C1-283D1EB64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noProof="0" dirty="0">
                <a:latin typeface="Consolas" panose="020B0609020204030204" pitchFamily="49" charset="0"/>
              </a:rPr>
              <a:t>Nasumični brojevi koriste se u mnoge svrhe i potrebo je „dobro” generirati nasumične brojeve.</a:t>
            </a:r>
          </a:p>
        </p:txBody>
      </p:sp>
    </p:spTree>
    <p:extLst>
      <p:ext uri="{BB962C8B-B14F-4D97-AF65-F5344CB8AC3E}">
        <p14:creationId xmlns:p14="http://schemas.microsoft.com/office/powerpoint/2010/main" val="186357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2388F-98E8-4A6F-ACB1-F128081E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053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2D82-E620-408C-90F4-10536D1D1B14}"/>
              </a:ext>
            </a:extLst>
          </p:cNvPr>
          <p:cNvSpPr txBox="1"/>
          <p:nvPr/>
        </p:nvSpPr>
        <p:spPr>
          <a:xfrm>
            <a:off x="7679094" y="93306"/>
            <a:ext cx="444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nsolas" panose="020B0609020204030204" pitchFamily="49" charset="0"/>
              </a:rPr>
              <a:t>Sučelje programa podijeljeno na 2 dijela: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CD8EB0D-22DD-4280-AA93-B2A2BD385FD5}"/>
              </a:ext>
            </a:extLst>
          </p:cNvPr>
          <p:cNvSpPr/>
          <p:nvPr/>
        </p:nvSpPr>
        <p:spPr>
          <a:xfrm>
            <a:off x="8003097" y="1853967"/>
            <a:ext cx="2189527" cy="64633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A9CA318-B5E2-48E8-8282-0FA9FB785417}"/>
              </a:ext>
            </a:extLst>
          </p:cNvPr>
          <p:cNvSpPr/>
          <p:nvPr/>
        </p:nvSpPr>
        <p:spPr>
          <a:xfrm>
            <a:off x="8003097" y="5219351"/>
            <a:ext cx="2189527" cy="64633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C0210-7F13-4529-B5A6-48D63BF4F94D}"/>
              </a:ext>
            </a:extLst>
          </p:cNvPr>
          <p:cNvSpPr txBox="1"/>
          <p:nvPr/>
        </p:nvSpPr>
        <p:spPr>
          <a:xfrm>
            <a:off x="8003097" y="4630831"/>
            <a:ext cx="297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Dio za testove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09EEA-3972-4C46-8F89-6AD4DD6E5C5E}"/>
              </a:ext>
            </a:extLst>
          </p:cNvPr>
          <p:cNvSpPr txBox="1"/>
          <p:nvPr/>
        </p:nvSpPr>
        <p:spPr>
          <a:xfrm>
            <a:off x="8003096" y="1375041"/>
            <a:ext cx="364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Dio za generiranje brojeva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DAEF0-02F8-47FB-A26D-0F9356E0392A}"/>
              </a:ext>
            </a:extLst>
          </p:cNvPr>
          <p:cNvSpPr/>
          <p:nvPr/>
        </p:nvSpPr>
        <p:spPr>
          <a:xfrm>
            <a:off x="0" y="3120704"/>
            <a:ext cx="7505335" cy="37372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368C-D83C-42FF-8ABF-3D246E1E2B54}"/>
              </a:ext>
            </a:extLst>
          </p:cNvPr>
          <p:cNvSpPr/>
          <p:nvPr/>
        </p:nvSpPr>
        <p:spPr>
          <a:xfrm>
            <a:off x="0" y="268448"/>
            <a:ext cx="7505335" cy="284386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95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alf Frame 35">
            <a:extLst>
              <a:ext uri="{FF2B5EF4-FFF2-40B4-BE49-F238E27FC236}">
                <a16:creationId xmlns:a16="http://schemas.microsoft.com/office/drawing/2014/main" id="{51F4066C-413D-4F17-806F-C01F4AECB782}"/>
              </a:ext>
            </a:extLst>
          </p:cNvPr>
          <p:cNvSpPr/>
          <p:nvPr/>
        </p:nvSpPr>
        <p:spPr>
          <a:xfrm flipH="1">
            <a:off x="10096894" y="0"/>
            <a:ext cx="2095106" cy="506695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180E8DB9-1FAD-4679-838B-98DAFDAD6AFA}"/>
              </a:ext>
            </a:extLst>
          </p:cNvPr>
          <p:cNvSpPr/>
          <p:nvPr/>
        </p:nvSpPr>
        <p:spPr>
          <a:xfrm>
            <a:off x="0" y="0"/>
            <a:ext cx="6726086" cy="6858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45C015E-C446-4CA3-842C-78851DB7E672}"/>
              </a:ext>
            </a:extLst>
          </p:cNvPr>
          <p:cNvSpPr/>
          <p:nvPr/>
        </p:nvSpPr>
        <p:spPr>
          <a:xfrm>
            <a:off x="9407540" y="3755539"/>
            <a:ext cx="2695951" cy="18290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41A279-D0AB-4438-98EA-2F4B6C6B6BD9}"/>
              </a:ext>
            </a:extLst>
          </p:cNvPr>
          <p:cNvSpPr/>
          <p:nvPr/>
        </p:nvSpPr>
        <p:spPr>
          <a:xfrm>
            <a:off x="5947546" y="2958914"/>
            <a:ext cx="4664527" cy="7087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9B4525-0E85-4939-9944-21FA8F76F766}"/>
              </a:ext>
            </a:extLst>
          </p:cNvPr>
          <p:cNvSpPr/>
          <p:nvPr/>
        </p:nvSpPr>
        <p:spPr>
          <a:xfrm>
            <a:off x="5916062" y="1664312"/>
            <a:ext cx="4696011" cy="1200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9CA2BC-1D9C-462D-8E86-B0B5B1CAFF08}"/>
              </a:ext>
            </a:extLst>
          </p:cNvPr>
          <p:cNvSpPr/>
          <p:nvPr/>
        </p:nvSpPr>
        <p:spPr>
          <a:xfrm>
            <a:off x="88508" y="3730079"/>
            <a:ext cx="9172938" cy="2772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F3E954C-9FBE-41E3-9FE3-038A411EC9F2}"/>
              </a:ext>
            </a:extLst>
          </p:cNvPr>
          <p:cNvSpPr/>
          <p:nvPr/>
        </p:nvSpPr>
        <p:spPr>
          <a:xfrm>
            <a:off x="88508" y="1797939"/>
            <a:ext cx="5573514" cy="143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B0400D-1B22-43E9-99FC-575EE32EC304}"/>
              </a:ext>
            </a:extLst>
          </p:cNvPr>
          <p:cNvSpPr/>
          <p:nvPr/>
        </p:nvSpPr>
        <p:spPr>
          <a:xfrm>
            <a:off x="5519956" y="96537"/>
            <a:ext cx="3103927" cy="143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8CD8DD-2567-4CCB-AE9C-94FA621587D8}"/>
              </a:ext>
            </a:extLst>
          </p:cNvPr>
          <p:cNvSpPr/>
          <p:nvPr/>
        </p:nvSpPr>
        <p:spPr>
          <a:xfrm>
            <a:off x="88508" y="96537"/>
            <a:ext cx="5272057" cy="1521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F49AA8-96B6-467B-B22A-8F43D8647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0" y="3765362"/>
            <a:ext cx="6266576" cy="2701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D91130-4CD3-4E07-8220-471E2E21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1" y="152750"/>
            <a:ext cx="1885451" cy="1465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715B0-DDA8-4B64-8C83-6082847ABE29}"/>
              </a:ext>
            </a:extLst>
          </p:cNvPr>
          <p:cNvSpPr txBox="1"/>
          <p:nvPr/>
        </p:nvSpPr>
        <p:spPr>
          <a:xfrm>
            <a:off x="2374084" y="128576"/>
            <a:ext cx="34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Mogućnost odabira svih navedenih generatora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29EE6-A2F9-41DB-A913-4FA0BCDFB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022" y="152750"/>
            <a:ext cx="2819794" cy="342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709FE9-F6E6-433B-A079-8D9FC418CE96}"/>
              </a:ext>
            </a:extLst>
          </p:cNvPr>
          <p:cNvSpPr txBox="1"/>
          <p:nvPr/>
        </p:nvSpPr>
        <p:spPr>
          <a:xfrm>
            <a:off x="5612235" y="604007"/>
            <a:ext cx="280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Odabir gdje će se generirani brojevi spremiti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48AAF-E004-4102-AC26-997AA9E77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0" y="1927593"/>
            <a:ext cx="2607153" cy="119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573C27-2B0F-4416-8B95-80A797278821}"/>
              </a:ext>
            </a:extLst>
          </p:cNvPr>
          <p:cNvSpPr txBox="1"/>
          <p:nvPr/>
        </p:nvSpPr>
        <p:spPr>
          <a:xfrm>
            <a:off x="2944536" y="1927593"/>
            <a:ext cx="280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Mogućnost definiranja svih parametara pojedinog generatora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E7653-49C5-43FE-9DEC-00F75F6E4A1B}"/>
              </a:ext>
            </a:extLst>
          </p:cNvPr>
          <p:cNvSpPr txBox="1"/>
          <p:nvPr/>
        </p:nvSpPr>
        <p:spPr>
          <a:xfrm>
            <a:off x="2661856" y="5882178"/>
            <a:ext cx="270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Consolas" panose="020B0609020204030204" pitchFamily="49" charset="0"/>
              </a:rPr>
              <a:t>Generiranje brojeva sa zadanim parametrima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3EB51FF-B322-44FD-A22D-4E94E1683058}"/>
              </a:ext>
            </a:extLst>
          </p:cNvPr>
          <p:cNvSpPr/>
          <p:nvPr/>
        </p:nvSpPr>
        <p:spPr>
          <a:xfrm>
            <a:off x="2116572" y="6060792"/>
            <a:ext cx="545284" cy="2275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5533DF16-3276-4B3A-B177-A595D18E3BB4}"/>
              </a:ext>
            </a:extLst>
          </p:cNvPr>
          <p:cNvSpPr/>
          <p:nvPr/>
        </p:nvSpPr>
        <p:spPr>
          <a:xfrm>
            <a:off x="6300134" y="4077049"/>
            <a:ext cx="796954" cy="251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F4B6C-8743-4845-828F-0CFF9BC0DA93}"/>
              </a:ext>
            </a:extLst>
          </p:cNvPr>
          <p:cNvSpPr txBox="1"/>
          <p:nvPr/>
        </p:nvSpPr>
        <p:spPr>
          <a:xfrm>
            <a:off x="7097088" y="3867054"/>
            <a:ext cx="2483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Vraćanje generatora na početne postavke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81587C-C120-4964-9632-B16C3060C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510" y="1797939"/>
            <a:ext cx="1943371" cy="8764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2E2133-D5E8-4454-82FD-35F602724B01}"/>
              </a:ext>
            </a:extLst>
          </p:cNvPr>
          <p:cNvSpPr txBox="1"/>
          <p:nvPr/>
        </p:nvSpPr>
        <p:spPr>
          <a:xfrm>
            <a:off x="8088911" y="1774485"/>
            <a:ext cx="2317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Odabir navedenih statističkih testova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AFF3813-F3CA-4D6B-AE06-D674D6932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998" y="3069965"/>
            <a:ext cx="1952898" cy="4763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4CBE95-81C6-402B-A72F-84725318145C}"/>
              </a:ext>
            </a:extLst>
          </p:cNvPr>
          <p:cNvSpPr txBox="1"/>
          <p:nvPr/>
        </p:nvSpPr>
        <p:spPr>
          <a:xfrm>
            <a:off x="8088911" y="3021331"/>
            <a:ext cx="239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Odabir parametara za pojedini test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4C814C-56FD-455A-8E17-54F59D535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5221" y="3978902"/>
            <a:ext cx="2600587" cy="2940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91CA6E-E521-4343-BC4B-98721DFB85D7}"/>
              </a:ext>
            </a:extLst>
          </p:cNvPr>
          <p:cNvSpPr txBox="1"/>
          <p:nvPr/>
        </p:nvSpPr>
        <p:spPr>
          <a:xfrm>
            <a:off x="9420837" y="4328719"/>
            <a:ext cx="260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Lokacija iz koje se čitaju generirani brojevi</a:t>
            </a:r>
          </a:p>
        </p:txBody>
      </p:sp>
    </p:spTree>
    <p:extLst>
      <p:ext uri="{BB962C8B-B14F-4D97-AF65-F5344CB8AC3E}">
        <p14:creationId xmlns:p14="http://schemas.microsoft.com/office/powerpoint/2010/main" val="131611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7AF3-16CB-4927-9E1D-6C5AE605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 Black" panose="020B0A04020102020204" pitchFamily="34" charset="0"/>
              </a:rPr>
              <a:t>Rezultati testova u programu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7B66-9850-458E-9F6A-D010AF1C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708" y="1865092"/>
            <a:ext cx="5157787" cy="429788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latin typeface="Consolas" panose="020B0609020204030204" pitchFamily="49" charset="0"/>
              </a:rPr>
              <a:t>Generator prošao test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3D15A-509C-4E57-8BD3-3DC64A227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0942"/>
            <a:ext cx="5183188" cy="429787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latin typeface="Consolas" panose="020B0609020204030204" pitchFamily="49" charset="0"/>
              </a:rPr>
              <a:t>Generator nije prošao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7F35A-3E07-45BA-962C-86F33882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1" y="2470952"/>
            <a:ext cx="3804900" cy="3523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5A873-D743-4D16-820D-83A5B5CD5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344" y="2470952"/>
            <a:ext cx="3804900" cy="3536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08BABE-9E7E-4D4D-A203-D2414E026EFF}"/>
              </a:ext>
            </a:extLst>
          </p:cNvPr>
          <p:cNvSpPr txBox="1"/>
          <p:nvPr/>
        </p:nvSpPr>
        <p:spPr>
          <a:xfrm>
            <a:off x="839788" y="6232849"/>
            <a:ext cx="996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Program vraća samo odgovor u obliku pozitivnog ili negativnog prolaza testa</a:t>
            </a:r>
          </a:p>
        </p:txBody>
      </p:sp>
    </p:spTree>
    <p:extLst>
      <p:ext uri="{BB962C8B-B14F-4D97-AF65-F5344CB8AC3E}">
        <p14:creationId xmlns:p14="http://schemas.microsoft.com/office/powerpoint/2010/main" val="39439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504D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BC434-10B9-46A7-B146-5721385247D1}"/>
              </a:ext>
            </a:extLst>
          </p:cNvPr>
          <p:cNvSpPr txBox="1"/>
          <p:nvPr/>
        </p:nvSpPr>
        <p:spPr>
          <a:xfrm>
            <a:off x="838200" y="2586789"/>
            <a:ext cx="5040086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Consolas" panose="020B0609020204030204" pitchFamily="49" charset="0"/>
              </a:rPr>
              <a:t>Generatori</a:t>
            </a:r>
            <a:r>
              <a:rPr lang="en-US" noProof="0" dirty="0">
                <a:latin typeface="Consolas" panose="020B0609020204030204" pitchFamily="49" charset="0"/>
              </a:rPr>
              <a:t> </a:t>
            </a:r>
            <a:r>
              <a:rPr lang="en-US" noProof="0" dirty="0" err="1">
                <a:latin typeface="Consolas" panose="020B0609020204030204" pitchFamily="49" charset="0"/>
              </a:rPr>
              <a:t>pseudoslučajnih</a:t>
            </a:r>
            <a:r>
              <a:rPr lang="en-US" noProof="0" dirty="0">
                <a:latin typeface="Consolas" panose="020B0609020204030204" pitchFamily="49" charset="0"/>
              </a:rPr>
              <a:t> </a:t>
            </a:r>
            <a:r>
              <a:rPr lang="en-US" noProof="0" dirty="0" err="1">
                <a:latin typeface="Consolas" panose="020B0609020204030204" pitchFamily="49" charset="0"/>
              </a:rPr>
              <a:t>brojeva</a:t>
            </a:r>
            <a:r>
              <a:rPr lang="en-US" noProof="0" dirty="0">
                <a:latin typeface="Consolas" panose="020B0609020204030204" pitchFamily="49" charset="0"/>
              </a:rPr>
              <a:t>: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noProof="0" dirty="0">
              <a:latin typeface="Consolas" panose="020B0609020204030204" pitchFamily="49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Consolas" panose="020B0609020204030204" pitchFamily="49" charset="0"/>
              </a:rPr>
              <a:t>Linear congruential generator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Consolas" panose="020B0609020204030204" pitchFamily="49" charset="0"/>
              </a:rPr>
              <a:t>Hash DRBG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Consolas" panose="020B0609020204030204" pitchFamily="49" charset="0"/>
              </a:rPr>
              <a:t>Mersenne twister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Consolas" panose="020B0609020204030204" pitchFamily="49" charset="0"/>
              </a:rPr>
              <a:t>Wichmann Hill generator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Consolas" panose="020B0609020204030204" pitchFamily="49" charset="0"/>
              </a:rPr>
              <a:t>Lagged </a:t>
            </a:r>
            <a:r>
              <a:rPr lang="en-US" noProof="0" dirty="0" err="1">
                <a:latin typeface="Consolas" panose="020B0609020204030204" pitchFamily="49" charset="0"/>
              </a:rPr>
              <a:t>fibonacci</a:t>
            </a:r>
            <a:r>
              <a:rPr lang="en-US" noProof="0" dirty="0">
                <a:latin typeface="Consolas" panose="020B0609020204030204" pitchFamily="49" charset="0"/>
              </a:rPr>
              <a:t> generator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Consolas" panose="020B0609020204030204" pitchFamily="49" charset="0"/>
              </a:rPr>
              <a:t>Inversive congruential generator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Consolas" panose="020B0609020204030204" pitchFamily="49" charset="0"/>
              </a:rPr>
              <a:t>Xorshift</a:t>
            </a:r>
            <a:endParaRPr lang="en-US" noProof="0" dirty="0">
              <a:latin typeface="Consolas" panose="020B0609020204030204" pitchFamily="49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Consolas" panose="020B0609020204030204" pitchFamily="49" charset="0"/>
              </a:rPr>
              <a:t>Pravilo</a:t>
            </a:r>
            <a:r>
              <a:rPr lang="en-US" noProof="0" dirty="0">
                <a:latin typeface="Consolas" panose="020B0609020204030204" pitchFamily="49" charset="0"/>
              </a:rPr>
              <a:t>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01F26-60CE-4CD3-A577-C3D0A4122588}"/>
              </a:ext>
            </a:extLst>
          </p:cNvPr>
          <p:cNvSpPr txBox="1"/>
          <p:nvPr/>
        </p:nvSpPr>
        <p:spPr>
          <a:xfrm>
            <a:off x="6617590" y="2586789"/>
            <a:ext cx="483205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noProof="0" dirty="0">
                <a:latin typeface="Consolas" panose="020B0609020204030204" pitchFamily="49" charset="0"/>
              </a:rPr>
              <a:t>Testovi nasumičnosti brojeva:</a:t>
            </a:r>
          </a:p>
          <a:p>
            <a:pPr>
              <a:spcAft>
                <a:spcPts val="600"/>
              </a:spcAft>
            </a:pPr>
            <a:endParaRPr lang="hr-HR" noProof="0" dirty="0">
              <a:latin typeface="Consolas" panose="020B0609020204030204" pitchFamily="49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noProof="0" dirty="0" err="1">
                <a:latin typeface="Consolas" panose="020B0609020204030204" pitchFamily="49" charset="0"/>
              </a:rPr>
              <a:t>Wald-Wolfowitz</a:t>
            </a:r>
            <a:r>
              <a:rPr lang="hr-HR" noProof="0" dirty="0">
                <a:latin typeface="Consolas" panose="020B0609020204030204" pitchFamily="49" charset="0"/>
              </a:rPr>
              <a:t> </a:t>
            </a:r>
            <a:r>
              <a:rPr lang="hr-HR" noProof="0" dirty="0" err="1">
                <a:latin typeface="Consolas" panose="020B0609020204030204" pitchFamily="49" charset="0"/>
              </a:rPr>
              <a:t>runs</a:t>
            </a:r>
            <a:r>
              <a:rPr lang="hr-HR" noProof="0" dirty="0">
                <a:latin typeface="Consolas" panose="020B0609020204030204" pitchFamily="49" charset="0"/>
              </a:rPr>
              <a:t> test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noProof="0" dirty="0" err="1">
                <a:latin typeface="Consolas" panose="020B0609020204030204" pitchFamily="49" charset="0"/>
              </a:rPr>
              <a:t>Autocorrelation</a:t>
            </a:r>
            <a:r>
              <a:rPr lang="hr-HR" noProof="0" dirty="0">
                <a:latin typeface="Consolas" panose="020B0609020204030204" pitchFamily="49" charset="0"/>
              </a:rPr>
              <a:t> test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noProof="0" dirty="0" err="1">
                <a:latin typeface="Consolas" panose="020B0609020204030204" pitchFamily="49" charset="0"/>
              </a:rPr>
              <a:t>Chi-square</a:t>
            </a:r>
            <a:r>
              <a:rPr lang="hr-HR" noProof="0" dirty="0">
                <a:latin typeface="Consolas" panose="020B0609020204030204" pitchFamily="49" charset="0"/>
              </a:rPr>
              <a:t> test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noProof="0" dirty="0">
                <a:latin typeface="Consolas" panose="020B0609020204030204" pitchFamily="49" charset="0"/>
              </a:rPr>
              <a:t>Test diskretnom </a:t>
            </a:r>
            <a:r>
              <a:rPr lang="hr-HR" noProof="0" dirty="0" err="1">
                <a:latin typeface="Consolas" panose="020B0609020204030204" pitchFamily="49" charset="0"/>
              </a:rPr>
              <a:t>fourierovom</a:t>
            </a:r>
            <a:r>
              <a:rPr lang="hr-HR" noProof="0" dirty="0">
                <a:latin typeface="Consolas" panose="020B0609020204030204" pitchFamily="49" charset="0"/>
              </a:rPr>
              <a:t> transformacijom</a:t>
            </a:r>
          </a:p>
        </p:txBody>
      </p:sp>
    </p:spTree>
    <p:extLst>
      <p:ext uri="{BB962C8B-B14F-4D97-AF65-F5344CB8AC3E}">
        <p14:creationId xmlns:p14="http://schemas.microsoft.com/office/powerpoint/2010/main" val="218707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C17B-4BFB-42F5-9BF0-F2075A822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Generatori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D5E86-8C5E-44EE-AFD6-0F06F9711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latin typeface="Consolas" panose="020B0609020204030204" pitchFamily="49" charset="0"/>
              </a:rPr>
              <a:t>Generatori </a:t>
            </a:r>
            <a:r>
              <a:rPr lang="hr-HR" dirty="0" err="1">
                <a:latin typeface="Consolas" panose="020B0609020204030204" pitchFamily="49" charset="0"/>
              </a:rPr>
              <a:t>pseudoslučajnih</a:t>
            </a:r>
            <a:r>
              <a:rPr lang="hr-HR" dirty="0">
                <a:latin typeface="Consolas" panose="020B0609020204030204" pitchFamily="49" charset="0"/>
              </a:rPr>
              <a:t> brojeva (PRNG, eng. Pseudo-Random </a:t>
            </a:r>
            <a:r>
              <a:rPr lang="hr-HR" dirty="0" err="1">
                <a:latin typeface="Consolas" panose="020B0609020204030204" pitchFamily="49" charset="0"/>
              </a:rPr>
              <a:t>Number</a:t>
            </a:r>
            <a:r>
              <a:rPr lang="hr-HR" dirty="0">
                <a:latin typeface="Consolas" panose="020B0609020204030204" pitchFamily="49" charset="0"/>
              </a:rPr>
              <a:t> </a:t>
            </a:r>
            <a:r>
              <a:rPr lang="hr-HR" dirty="0" err="1">
                <a:latin typeface="Consolas" panose="020B0609020204030204" pitchFamily="49" charset="0"/>
              </a:rPr>
              <a:t>Generators</a:t>
            </a:r>
            <a:r>
              <a:rPr lang="hr-HR" dirty="0">
                <a:latin typeface="Consolas" panose="020B0609020204030204" pitchFamily="49" charset="0"/>
              </a:rPr>
              <a:t>) su algoritmi koji generiraju niz brojeva koji imaju svojstva slučajnosti. </a:t>
            </a:r>
          </a:p>
        </p:txBody>
      </p:sp>
    </p:spTree>
    <p:extLst>
      <p:ext uri="{BB962C8B-B14F-4D97-AF65-F5344CB8AC3E}">
        <p14:creationId xmlns:p14="http://schemas.microsoft.com/office/powerpoint/2010/main" val="58033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63AA-34BF-48F4-B65E-ECF2B237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Linear</a:t>
            </a:r>
            <a:r>
              <a:rPr lang="hr-HR" noProof="0" dirty="0">
                <a:latin typeface="Arial Black" panose="020B0A04020102020204" pitchFamily="34" charset="0"/>
              </a:rPr>
              <a:t> </a:t>
            </a:r>
            <a:r>
              <a:rPr lang="hr-HR" noProof="0" dirty="0" err="1">
                <a:latin typeface="Arial Black" panose="020B0A04020102020204" pitchFamily="34" charset="0"/>
              </a:rPr>
              <a:t>congruential</a:t>
            </a:r>
            <a:r>
              <a:rPr lang="hr-HR" noProof="0" dirty="0">
                <a:latin typeface="Arial Black" panose="020B0A04020102020204" pitchFamily="34" charset="0"/>
              </a:rPr>
              <a:t>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5C614-5084-430A-BB11-8E905C1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400" noProof="0" dirty="0">
                    <a:latin typeface="Consolas" panose="020B0609020204030204" pitchFamily="49" charset="0"/>
                  </a:rPr>
                  <a:t>Lagan za implementirati i izvesti</a:t>
                </a:r>
              </a:p>
              <a:p>
                <a:r>
                  <a:rPr lang="hr-HR" sz="2400" noProof="0" dirty="0">
                    <a:latin typeface="Consolas" panose="020B0609020204030204" pitchFamily="49" charset="0"/>
                  </a:rPr>
                  <a:t>Oblik jednadžbe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noProof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hr-HR" sz="2400" i="1" noProof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r-HR" sz="2400" noProof="0" dirty="0">
                  <a:latin typeface="Consolas" panose="020B0609020204030204" pitchFamily="49" charset="0"/>
                </a:endParaRPr>
              </a:p>
              <a:p>
                <a:r>
                  <a:rPr lang="hr-HR" sz="2400" noProof="0" dirty="0">
                    <a:latin typeface="Consolas" panose="020B0609020204030204" pitchFamily="49" charset="0"/>
                  </a:rPr>
                  <a:t>Linearni </a:t>
                </a:r>
                <a:r>
                  <a:rPr lang="hr-HR" sz="2400" noProof="0" dirty="0" err="1">
                    <a:latin typeface="Consolas" panose="020B0609020204030204" pitchFamily="49" charset="0"/>
                  </a:rPr>
                  <a:t>kongruencijalni</a:t>
                </a:r>
                <a:r>
                  <a:rPr lang="hr-HR" sz="2400" noProof="0" dirty="0">
                    <a:latin typeface="Consolas" panose="020B0609020204030204" pitchFamily="49" charset="0"/>
                  </a:rPr>
                  <a:t> generatori imaju period, što znači da će se slijed na kraju ponoviti</a:t>
                </a:r>
              </a:p>
              <a:p>
                <a:r>
                  <a:rPr lang="hr-HR" sz="2400" noProof="0" dirty="0">
                    <a:latin typeface="Consolas" panose="020B0609020204030204" pitchFamily="49" charset="0"/>
                  </a:rPr>
                  <a:t>Duljina perioda ovisi o parametrima (</a:t>
                </a:r>
                <a:r>
                  <a:rPr lang="hr-HR" sz="2400" i="1" noProof="0" dirty="0">
                    <a:latin typeface="Consolas" panose="020B0609020204030204" pitchFamily="49" charset="0"/>
                  </a:rPr>
                  <a:t>a</a:t>
                </a:r>
                <a:r>
                  <a:rPr lang="hr-HR" sz="2400" noProof="0" dirty="0">
                    <a:latin typeface="Consolas" panose="020B0609020204030204" pitchFamily="49" charset="0"/>
                  </a:rPr>
                  <a:t>, </a:t>
                </a:r>
                <a:r>
                  <a:rPr lang="hr-HR" sz="2400" i="1" noProof="0" dirty="0">
                    <a:latin typeface="Consolas" panose="020B0609020204030204" pitchFamily="49" charset="0"/>
                  </a:rPr>
                  <a:t>c</a:t>
                </a:r>
                <a:r>
                  <a:rPr lang="hr-HR" sz="2400" noProof="0" dirty="0">
                    <a:latin typeface="Consolas" panose="020B0609020204030204" pitchFamily="49" charset="0"/>
                  </a:rPr>
                  <a:t> i </a:t>
                </a:r>
                <a:r>
                  <a:rPr lang="hr-HR" sz="2400" i="1" noProof="0" dirty="0">
                    <a:latin typeface="Consolas" panose="020B0609020204030204" pitchFamily="49" charset="0"/>
                  </a:rPr>
                  <a:t>m</a:t>
                </a:r>
                <a:r>
                  <a:rPr lang="hr-HR" sz="2400" noProof="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hr-HR" sz="2400" noProof="0" dirty="0">
                    <a:latin typeface="Consolas" panose="020B0609020204030204" pitchFamily="49" charset="0"/>
                  </a:rPr>
                  <a:t>c = 0 </a:t>
                </a:r>
                <a:r>
                  <a:rPr lang="hr-HR" sz="2400" noProof="0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 Multiplikativni </a:t>
                </a:r>
                <a:r>
                  <a:rPr lang="hr-HR" sz="2400" noProof="0" dirty="0" err="1">
                    <a:latin typeface="Consolas" panose="020B0609020204030204" pitchFamily="49" charset="0"/>
                    <a:sym typeface="Wingdings" panose="05000000000000000000" pitchFamily="2" charset="2"/>
                  </a:rPr>
                  <a:t>kongruencijalni</a:t>
                </a:r>
                <a:r>
                  <a:rPr lang="hr-HR" sz="2400" noProof="0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 generator (MCG)</a:t>
                </a:r>
              </a:p>
              <a:p>
                <a:r>
                  <a:rPr lang="hr-HR" sz="2400" noProof="0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Najvažniji parametri: </a:t>
                </a:r>
                <a:r>
                  <a:rPr lang="hr-HR" sz="2400" i="1" noProof="0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a </a:t>
                </a:r>
                <a:r>
                  <a:rPr lang="hr-HR" sz="2400" noProof="0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i </a:t>
                </a:r>
                <a:r>
                  <a:rPr lang="hr-HR" sz="2400" i="1" noProof="0" dirty="0">
                    <a:latin typeface="Consolas" panose="020B0609020204030204" pitchFamily="49" charset="0"/>
                    <a:sym typeface="Wingdings" panose="05000000000000000000" pitchFamily="2" charset="2"/>
                  </a:rPr>
                  <a:t>m </a:t>
                </a:r>
                <a:endParaRPr lang="hr-HR" sz="2400" noProof="0" dirty="0">
                  <a:latin typeface="Consolas" panose="020B0609020204030204" pitchFamily="49" charset="0"/>
                  <a:sym typeface="Wingdings" panose="05000000000000000000" pitchFamily="2" charset="2"/>
                </a:endParaRPr>
              </a:p>
              <a:p>
                <a:endParaRPr lang="hr-HR" sz="2400" noProof="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5C614-5084-430A-BB11-8E905C1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17" r="-81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8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FF75-F6A1-4EF5-8F29-7EBCA97D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Hash</a:t>
            </a:r>
            <a:r>
              <a:rPr lang="hr-HR" noProof="0" dirty="0">
                <a:latin typeface="Arial Black" panose="020B0A04020102020204" pitchFamily="34" charset="0"/>
              </a:rPr>
              <a:t> DRBG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6941-A048-4D1A-9596-87D0C1EEB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7425906" cy="4251960"/>
          </a:xfrm>
        </p:spPr>
        <p:txBody>
          <a:bodyPr/>
          <a:lstStyle/>
          <a:p>
            <a:r>
              <a:rPr lang="hr-HR" noProof="0" dirty="0">
                <a:latin typeface="Consolas" panose="020B0609020204030204" pitchFamily="49" charset="0"/>
              </a:rPr>
              <a:t>Kriptografski siguran</a:t>
            </a:r>
          </a:p>
          <a:p>
            <a:r>
              <a:rPr lang="hr-HR" noProof="0" dirty="0">
                <a:latin typeface="Consolas" panose="020B0609020204030204" pitchFamily="49" charset="0"/>
              </a:rPr>
              <a:t>Koristi </a:t>
            </a:r>
            <a:r>
              <a:rPr lang="hr-HR" noProof="0" dirty="0" err="1">
                <a:latin typeface="Consolas" panose="020B0609020204030204" pitchFamily="49" charset="0"/>
              </a:rPr>
              <a:t>hash</a:t>
            </a:r>
            <a:r>
              <a:rPr lang="hr-HR" noProof="0" dirty="0">
                <a:latin typeface="Consolas" panose="020B0609020204030204" pitchFamily="49" charset="0"/>
              </a:rPr>
              <a:t> funkcije (SHA-256, SHA-512,…)</a:t>
            </a:r>
          </a:p>
          <a:p>
            <a:r>
              <a:rPr lang="hr-HR" noProof="0" dirty="0">
                <a:latin typeface="Consolas" panose="020B0609020204030204" pitchFamily="49" charset="0"/>
              </a:rPr>
              <a:t>Ulazne vrijednosti: </a:t>
            </a:r>
            <a:r>
              <a:rPr lang="hr-HR" i="1" noProof="0" dirty="0">
                <a:latin typeface="Consolas" panose="020B0609020204030204" pitchFamily="49" charset="0"/>
              </a:rPr>
              <a:t>V</a:t>
            </a:r>
            <a:r>
              <a:rPr lang="hr-HR" noProof="0" dirty="0">
                <a:latin typeface="Consolas" panose="020B0609020204030204" pitchFamily="49" charset="0"/>
              </a:rPr>
              <a:t>, </a:t>
            </a:r>
            <a:r>
              <a:rPr lang="hr-HR" i="1" noProof="0" dirty="0">
                <a:latin typeface="Consolas" panose="020B0609020204030204" pitchFamily="49" charset="0"/>
              </a:rPr>
              <a:t>C</a:t>
            </a:r>
            <a:r>
              <a:rPr lang="hr-HR" noProof="0" dirty="0">
                <a:latin typeface="Consolas" panose="020B0609020204030204" pitchFamily="49" charset="0"/>
              </a:rPr>
              <a:t>, </a:t>
            </a:r>
            <a:r>
              <a:rPr lang="hr-HR" i="1" noProof="0" dirty="0" err="1">
                <a:latin typeface="Consolas" panose="020B0609020204030204" pitchFamily="49" charset="0"/>
              </a:rPr>
              <a:t>reseed</a:t>
            </a:r>
            <a:r>
              <a:rPr lang="hr-HR" i="1" noProof="0" dirty="0">
                <a:latin typeface="Consolas" panose="020B0609020204030204" pitchFamily="49" charset="0"/>
              </a:rPr>
              <a:t> </a:t>
            </a:r>
            <a:r>
              <a:rPr lang="hr-HR" i="1" noProof="0" dirty="0" err="1">
                <a:latin typeface="Consolas" panose="020B0609020204030204" pitchFamily="49" charset="0"/>
              </a:rPr>
              <a:t>counter</a:t>
            </a:r>
            <a:r>
              <a:rPr lang="hr-HR" noProof="0" dirty="0">
                <a:latin typeface="Consolas" panose="020B0609020204030204" pitchFamily="49" charset="0"/>
              </a:rPr>
              <a:t> (i </a:t>
            </a:r>
            <a:r>
              <a:rPr lang="hr-HR" i="1" noProof="0" dirty="0" err="1">
                <a:latin typeface="Consolas" panose="020B0609020204030204" pitchFamily="49" charset="0"/>
              </a:rPr>
              <a:t>optional</a:t>
            </a:r>
            <a:r>
              <a:rPr lang="hr-HR" i="1" noProof="0" dirty="0">
                <a:latin typeface="Consolas" panose="020B0609020204030204" pitchFamily="49" charset="0"/>
              </a:rPr>
              <a:t> input</a:t>
            </a:r>
            <a:r>
              <a:rPr lang="hr-HR" noProof="0" dirty="0">
                <a:latin typeface="Consolas" panose="020B0609020204030204" pitchFamily="49" charset="0"/>
              </a:rPr>
              <a:t>)</a:t>
            </a:r>
          </a:p>
          <a:p>
            <a:r>
              <a:rPr lang="hr-HR" noProof="0" dirty="0">
                <a:latin typeface="Consolas" panose="020B0609020204030204" pitchFamily="49" charset="0"/>
              </a:rPr>
              <a:t>Vrijednost V i C moraju biti „dobro” odabrane zbog sigurnosti generatora</a:t>
            </a:r>
          </a:p>
        </p:txBody>
      </p:sp>
      <p:pic>
        <p:nvPicPr>
          <p:cNvPr id="4" name="Picture 3" descr="A diagram of a block diagram&#10;&#10;Description automatically generated">
            <a:extLst>
              <a:ext uri="{FF2B5EF4-FFF2-40B4-BE49-F238E27FC236}">
                <a16:creationId xmlns:a16="http://schemas.microsoft.com/office/drawing/2014/main" id="{7F4D1477-335B-4797-63F1-F574423B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83" y="189632"/>
            <a:ext cx="3951920" cy="64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5BD6-5BF6-4533-AFA6-D7A4BB1B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>
                <a:latin typeface="Arial Black" panose="020B0A04020102020204" pitchFamily="34" charset="0"/>
              </a:rPr>
              <a:t>Mersenne</a:t>
            </a:r>
            <a:r>
              <a:rPr lang="hr-HR" noProof="0" dirty="0">
                <a:latin typeface="Consolas" panose="020B0609020204030204" pitchFamily="49" charset="0"/>
              </a:rPr>
              <a:t> </a:t>
            </a:r>
            <a:r>
              <a:rPr lang="hr-HR" noProof="0" dirty="0" err="1">
                <a:latin typeface="Arial Black" panose="020B0A04020102020204" pitchFamily="34" charset="0"/>
              </a:rPr>
              <a:t>twister</a:t>
            </a:r>
            <a:endParaRPr lang="hr-HR" noProof="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B71FA-6699-466A-8583-7897D2454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Temelji se na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twisted</a:t>
                </a:r>
                <a:r>
                  <a:rPr lang="hr-HR" noProof="0" dirty="0">
                    <a:latin typeface="Consolas" panose="020B0609020204030204" pitchFamily="49" charset="0"/>
                  </a:rPr>
                  <a:t>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generalised</a:t>
                </a:r>
                <a:r>
                  <a:rPr lang="hr-HR" noProof="0" dirty="0">
                    <a:latin typeface="Consolas" panose="020B0609020204030204" pitchFamily="49" charset="0"/>
                  </a:rPr>
                  <a:t>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feedback</a:t>
                </a:r>
                <a:r>
                  <a:rPr lang="hr-HR" noProof="0" dirty="0">
                    <a:latin typeface="Consolas" panose="020B0609020204030204" pitchFamily="49" charset="0"/>
                  </a:rPr>
                  <a:t>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shift</a:t>
                </a:r>
                <a:r>
                  <a:rPr lang="hr-HR" noProof="0" dirty="0">
                    <a:latin typeface="Consolas" panose="020B0609020204030204" pitchFamily="49" charset="0"/>
                  </a:rPr>
                  <a:t> registru (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twisted</a:t>
                </a:r>
                <a:r>
                  <a:rPr lang="hr-HR" noProof="0" dirty="0">
                    <a:latin typeface="Consolas" panose="020B0609020204030204" pitchFamily="49" charset="0"/>
                  </a:rPr>
                  <a:t> GFSR ili TGFSR) koji vrši linearnu rekurziju nad binarnim poljem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Najčešća verzija: MT19937</a:t>
                </a:r>
              </a:p>
              <a:p>
                <a:pPr lvl="1"/>
                <a:r>
                  <a:rPr lang="hr-HR" noProof="0" dirty="0">
                    <a:latin typeface="Consolas" panose="020B0609020204030204" pitchFamily="49" charset="0"/>
                  </a:rPr>
                  <a:t>Prostorno polje: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noProof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hr-HR" sz="1800" i="1" noProof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19937</m:t>
                        </m:r>
                      </m:sup>
                    </m:sSup>
                    <m:r>
                      <a:rPr lang="hr-HR" sz="1800" i="1" noProof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hr-HR" sz="1800" noProof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hr-HR" noProof="0" dirty="0">
                    <a:latin typeface="Consolas" panose="020B0609020204030204" pitchFamily="49" charset="0"/>
                  </a:rPr>
                  <a:t>32-bitna duljina riječi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Jednadžba oblika: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noProof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× </m:t>
                    </m:r>
                    <m:d>
                      <m:dPr>
                        <m:ctrlP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0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r-HR" sz="20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20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hr-HR" sz="20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⊕</m:t>
                        </m:r>
                        <m:d>
                          <m:dPr>
                            <m:ctrlPr>
                              <a:rPr lang="hr-HR" sz="20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hr-HR" sz="20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≫</m:t>
                            </m:r>
                            <m:d>
                              <m:dPr>
                                <m:ctrlP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hr-HR" sz="2000" i="1" noProof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𝑧𝑎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1, </m:t>
                        </m:r>
                        <m: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r-HR" sz="20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hr-HR" sz="20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B71FA-6699-466A-8583-7897D2454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00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0E1B-7D48-4AF4-9CA5-E2B219AA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Wichmann</a:t>
            </a:r>
            <a:r>
              <a:rPr lang="hr-HR" noProof="0" dirty="0">
                <a:latin typeface="Arial Black" panose="020B0A04020102020204" pitchFamily="34" charset="0"/>
              </a:rPr>
              <a:t> Hill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17C5D-7B68-4444-B730-4015D40A2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Kombinira 3 linearna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kongruencijalna</a:t>
                </a:r>
                <a:r>
                  <a:rPr lang="hr-HR" noProof="0" dirty="0">
                    <a:latin typeface="Consolas" panose="020B0609020204030204" pitchFamily="49" charset="0"/>
                  </a:rPr>
                  <a:t> generatora s različitim modulima i multiplikatorima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Svaki generator proizvodi niz cijelih brojeva, koji se zatim kombiniraju kako bi se dobio konačni nasumični broj u intervalu (0,1)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Jednadžba: </a:t>
                </a:r>
                <a14:m>
                  <m:oMath xmlns:m="http://schemas.openxmlformats.org/officeDocument/2006/math">
                    <m:r>
                      <a:rPr lang="hr-HR" sz="2400" i="1" noProof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hr-HR" sz="2400" i="1" noProof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hr-HR" sz="2400" i="1" noProof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r-HR" sz="2400" i="1" noProof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sz="2400" i="1" noProof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hr-HR" sz="2400" i="1" noProof="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r-HR" sz="2400" i="1" noProof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hr-HR" sz="2400" i="1" noProof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1</m:t>
                    </m:r>
                  </m:oMath>
                </a14:m>
                <a:endParaRPr lang="hr-HR" sz="3600" noProof="0" dirty="0">
                  <a:latin typeface="Consolas" panose="020B0609020204030204" pitchFamily="49" charset="0"/>
                </a:endParaRP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Gdje su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s1</a:t>
                </a:r>
                <a:r>
                  <a:rPr lang="hr-HR" noProof="0" dirty="0">
                    <a:latin typeface="Consolas" panose="020B0609020204030204" pitchFamily="49" charset="0"/>
                  </a:rPr>
                  <a:t>,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s2</a:t>
                </a:r>
                <a:r>
                  <a:rPr lang="hr-HR" noProof="0" dirty="0">
                    <a:latin typeface="Consolas" panose="020B0609020204030204" pitchFamily="49" charset="0"/>
                  </a:rPr>
                  <a:t> i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s3</a:t>
                </a:r>
                <a:r>
                  <a:rPr lang="hr-HR" noProof="0" dirty="0">
                    <a:latin typeface="Consolas" panose="020B0609020204030204" pitchFamily="49" charset="0"/>
                  </a:rPr>
                  <a:t> vrijednosti generirane LCG-ovima, te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m1</a:t>
                </a:r>
                <a:r>
                  <a:rPr lang="hr-HR" noProof="0" dirty="0">
                    <a:latin typeface="Consolas" panose="020B0609020204030204" pitchFamily="49" charset="0"/>
                  </a:rPr>
                  <a:t>,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m2</a:t>
                </a:r>
                <a:r>
                  <a:rPr lang="hr-HR" noProof="0" dirty="0">
                    <a:latin typeface="Consolas" panose="020B0609020204030204" pitchFamily="49" charset="0"/>
                  </a:rPr>
                  <a:t> i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m3</a:t>
                </a:r>
                <a:r>
                  <a:rPr lang="hr-HR" noProof="0" dirty="0">
                    <a:latin typeface="Consolas" panose="020B0609020204030204" pitchFamily="49" charset="0"/>
                  </a:rPr>
                  <a:t> njihovi moduli</a:t>
                </a: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17C5D-7B68-4444-B730-4015D40A2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78" r="-16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74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B5DD-2D44-416C-8C47-C22984CC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 err="1">
                <a:latin typeface="Arial Black" panose="020B0A04020102020204" pitchFamily="34" charset="0"/>
              </a:rPr>
              <a:t>Lagged</a:t>
            </a:r>
            <a:r>
              <a:rPr lang="hr-HR" noProof="0" dirty="0">
                <a:latin typeface="Arial Black" panose="020B0A04020102020204" pitchFamily="34" charset="0"/>
              </a:rPr>
              <a:t> </a:t>
            </a:r>
            <a:r>
              <a:rPr lang="hr-HR" noProof="0" dirty="0" err="1">
                <a:latin typeface="Arial Black" panose="020B0A04020102020204" pitchFamily="34" charset="0"/>
              </a:rPr>
              <a:t>fibonacci</a:t>
            </a:r>
            <a:r>
              <a:rPr lang="hr-HR" noProof="0" dirty="0">
                <a:latin typeface="Arial Black" panose="020B0A04020102020204" pitchFamily="34" charset="0"/>
              </a:rPr>
              <a:t>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5E180-BE93-4847-AF1E-EEA2A1CCE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noProof="0" dirty="0">
                    <a:latin typeface="Consolas" panose="020B0609020204030204" pitchFamily="49" charset="0"/>
                  </a:rPr>
                  <a:t>Temeljen na modificiranom </a:t>
                </a:r>
                <a:r>
                  <a:rPr lang="hr-HR" noProof="0" dirty="0" err="1">
                    <a:latin typeface="Consolas" panose="020B0609020204030204" pitchFamily="49" charset="0"/>
                  </a:rPr>
                  <a:t>Fibonaccijevom</a:t>
                </a:r>
                <a:r>
                  <a:rPr lang="hr-HR" noProof="0" dirty="0">
                    <a:latin typeface="Consolas" panose="020B0609020204030204" pitchFamily="49" charset="0"/>
                  </a:rPr>
                  <a:t> nizu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Jednadžba: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noProof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r-HR" sz="2400" i="1" noProof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0&lt;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hr-HR" sz="2400" i="1" noProof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r-HR" noProof="0" dirty="0">
                  <a:latin typeface="Consolas" panose="020B0609020204030204" pitchFamily="49" charset="0"/>
                </a:endParaRP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Proizvoljno odabrane vrijednosti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j,</a:t>
                </a:r>
                <a:r>
                  <a:rPr lang="hr-HR" noProof="0" dirty="0">
                    <a:latin typeface="Consolas" panose="020B0609020204030204" pitchFamily="49" charset="0"/>
                  </a:rPr>
                  <a:t>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k </a:t>
                </a:r>
                <a:r>
                  <a:rPr lang="hr-HR" noProof="0" dirty="0">
                    <a:latin typeface="Consolas" panose="020B0609020204030204" pitchFamily="49" charset="0"/>
                  </a:rPr>
                  <a:t>i </a:t>
                </a:r>
                <a:r>
                  <a:rPr lang="hr-HR" i="1" noProof="0" dirty="0">
                    <a:latin typeface="Consolas" panose="020B0609020204030204" pitchFamily="49" charset="0"/>
                  </a:rPr>
                  <a:t>m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Umjesto množenja, može se koristiti i zbrajanje, oduzimanje ili XOR operacija</a:t>
                </a:r>
              </a:p>
              <a:p>
                <a:r>
                  <a:rPr lang="hr-HR" noProof="0" dirty="0">
                    <a:latin typeface="Consolas" panose="020B0609020204030204" pitchFamily="49" charset="0"/>
                  </a:rPr>
                  <a:t>Brzo generira brojeve sa velikim periodom, ali nije previše siguran</a:t>
                </a:r>
              </a:p>
              <a:p>
                <a:endParaRPr lang="hr-HR" noProof="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5E180-BE93-4847-AF1E-EEA2A1CCE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68457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2A301B"/>
      </a:dk2>
      <a:lt2>
        <a:srgbClr val="F0F3F3"/>
      </a:lt2>
      <a:accent1>
        <a:srgbClr val="C3504D"/>
      </a:accent1>
      <a:accent2>
        <a:srgbClr val="B1703B"/>
      </a:accent2>
      <a:accent3>
        <a:srgbClr val="B3A446"/>
      </a:accent3>
      <a:accent4>
        <a:srgbClr val="8FB03A"/>
      </a:accent4>
      <a:accent5>
        <a:srgbClr val="69B647"/>
      </a:accent5>
      <a:accent6>
        <a:srgbClr val="3BB148"/>
      </a:accent6>
      <a:hlink>
        <a:srgbClr val="955CC8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1284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Cambria Math</vt:lpstr>
      <vt:lpstr>Consolas</vt:lpstr>
      <vt:lpstr>The Hand Bold</vt:lpstr>
      <vt:lpstr>The Serif Hand Black</vt:lpstr>
      <vt:lpstr>Times New Roman</vt:lpstr>
      <vt:lpstr>SketchyVTI</vt:lpstr>
      <vt:lpstr>Generatori pseudoslučajnih brojeva</vt:lpstr>
      <vt:lpstr>Različiti generatori pseudoslučajnih brojeva i testovi nasumičnosti</vt:lpstr>
      <vt:lpstr>PowerPoint Presentation</vt:lpstr>
      <vt:lpstr>Generatori</vt:lpstr>
      <vt:lpstr>Linear congruential generator</vt:lpstr>
      <vt:lpstr>Hash DRBG</vt:lpstr>
      <vt:lpstr>Mersenne twister</vt:lpstr>
      <vt:lpstr>Wichmann Hill generator</vt:lpstr>
      <vt:lpstr>Lagged fibonacci generator</vt:lpstr>
      <vt:lpstr>Inversive congruential generator</vt:lpstr>
      <vt:lpstr>Xorshift</vt:lpstr>
      <vt:lpstr>Pravilo 30</vt:lpstr>
      <vt:lpstr>Testovi</vt:lpstr>
      <vt:lpstr>Wald-Wolfowitz runs test</vt:lpstr>
      <vt:lpstr>Autocorrelation test</vt:lpstr>
      <vt:lpstr>Chi-square test</vt:lpstr>
      <vt:lpstr>Test diskretnom fourierevom transformacijom</vt:lpstr>
      <vt:lpstr>PowerPoint Presentation</vt:lpstr>
      <vt:lpstr>Korištenje programa</vt:lpstr>
      <vt:lpstr>PowerPoint Presentation</vt:lpstr>
      <vt:lpstr>PowerPoint Presentation</vt:lpstr>
      <vt:lpstr>Rezultati testova u programu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Marušić</dc:creator>
  <cp:lastModifiedBy>Leo Marušić</cp:lastModifiedBy>
  <cp:revision>7</cp:revision>
  <dcterms:created xsi:type="dcterms:W3CDTF">2025-01-04T18:10:59Z</dcterms:created>
  <dcterms:modified xsi:type="dcterms:W3CDTF">2025-01-07T16:20:43Z</dcterms:modified>
</cp:coreProperties>
</file>